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79" r:id="rId3"/>
    <p:sldId id="280" r:id="rId4"/>
    <p:sldId id="285" r:id="rId5"/>
    <p:sldId id="286" r:id="rId6"/>
    <p:sldId id="258" r:id="rId7"/>
    <p:sldId id="259" r:id="rId8"/>
    <p:sldId id="260" r:id="rId9"/>
    <p:sldId id="261" r:id="rId10"/>
    <p:sldId id="262" r:id="rId11"/>
    <p:sldId id="263" r:id="rId12"/>
    <p:sldId id="257" r:id="rId13"/>
    <p:sldId id="265" r:id="rId14"/>
    <p:sldId id="264" r:id="rId15"/>
    <p:sldId id="266" r:id="rId16"/>
    <p:sldId id="268" r:id="rId17"/>
    <p:sldId id="269" r:id="rId18"/>
    <p:sldId id="271" r:id="rId19"/>
    <p:sldId id="270" r:id="rId20"/>
    <p:sldId id="272" r:id="rId21"/>
    <p:sldId id="273" r:id="rId22"/>
    <p:sldId id="274" r:id="rId23"/>
    <p:sldId id="275" r:id="rId24"/>
    <p:sldId id="276" r:id="rId25"/>
    <p:sldId id="281" r:id="rId26"/>
    <p:sldId id="283" r:id="rId27"/>
    <p:sldId id="282" r:id="rId28"/>
    <p:sldId id="284" r:id="rId29"/>
    <p:sldId id="287"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697"/>
  </p:normalViewPr>
  <p:slideViewPr>
    <p:cSldViewPr snapToGrid="0" snapToObjects="1">
      <p:cViewPr varScale="1">
        <p:scale>
          <a:sx n="85" d="100"/>
          <a:sy n="85" d="100"/>
        </p:scale>
        <p:origin x="13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361D3-D0C5-7849-8FBA-39313B8F74B9}" type="datetimeFigureOut">
              <a:rPr lang="en-US" smtClean="0"/>
              <a:t>2/13/19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1410B9-62C4-184F-8BDC-FE1900376207}" type="slidenum">
              <a:rPr lang="en-US" smtClean="0"/>
              <a:t>‹#›</a:t>
            </a:fld>
            <a:endParaRPr lang="en-US"/>
          </a:p>
        </p:txBody>
      </p:sp>
    </p:spTree>
    <p:extLst>
      <p:ext uri="{BB962C8B-B14F-4D97-AF65-F5344CB8AC3E}">
        <p14:creationId xmlns:p14="http://schemas.microsoft.com/office/powerpoint/2010/main" val="232988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1410B9-62C4-184F-8BDC-FE1900376207}" type="slidenum">
              <a:rPr lang="en-US" smtClean="0"/>
              <a:t>12</a:t>
            </a:fld>
            <a:endParaRPr lang="en-US"/>
          </a:p>
        </p:txBody>
      </p:sp>
    </p:spTree>
    <p:extLst>
      <p:ext uri="{BB962C8B-B14F-4D97-AF65-F5344CB8AC3E}">
        <p14:creationId xmlns:p14="http://schemas.microsoft.com/office/powerpoint/2010/main" val="98123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I hope to take some photos of that in the Chinatown; but due to the Chinese New Year, many of the stores are closed.</a:t>
            </a:r>
          </a:p>
        </p:txBody>
      </p:sp>
      <p:sp>
        <p:nvSpPr>
          <p:cNvPr id="4" name="Slide Number Placeholder 3"/>
          <p:cNvSpPr>
            <a:spLocks noGrp="1"/>
          </p:cNvSpPr>
          <p:nvPr>
            <p:ph type="sldNum" sz="quarter" idx="5"/>
          </p:nvPr>
        </p:nvSpPr>
        <p:spPr/>
        <p:txBody>
          <a:bodyPr/>
          <a:lstStyle/>
          <a:p>
            <a:fld id="{AB32E31D-9C37-384A-9F2E-7EAE5365B598}" type="slidenum">
              <a:rPr lang="en-US" smtClean="0"/>
              <a:t>24</a:t>
            </a:fld>
            <a:endParaRPr lang="en-US"/>
          </a:p>
        </p:txBody>
      </p:sp>
    </p:spTree>
    <p:extLst>
      <p:ext uri="{BB962C8B-B14F-4D97-AF65-F5344CB8AC3E}">
        <p14:creationId xmlns:p14="http://schemas.microsoft.com/office/powerpoint/2010/main" val="166544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57CA5A-2F00-B04E-8B4B-2AF079A9470E}"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182791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57CA5A-2F00-B04E-8B4B-2AF079A9470E}"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414491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57CA5A-2F00-B04E-8B4B-2AF079A9470E}"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206685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57CA5A-2F00-B04E-8B4B-2AF079A9470E}"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1227197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57CA5A-2F00-B04E-8B4B-2AF079A9470E}"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1081151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57CA5A-2F00-B04E-8B4B-2AF079A9470E}" type="datetimeFigureOut">
              <a:rPr lang="en-US" smtClean="0"/>
              <a:t>2/13/19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104726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57CA5A-2F00-B04E-8B4B-2AF079A9470E}" type="datetimeFigureOut">
              <a:rPr lang="en-US" smtClean="0"/>
              <a:t>2/13/19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623304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57CA5A-2F00-B04E-8B4B-2AF079A9470E}" type="datetimeFigureOut">
              <a:rPr lang="en-US" smtClean="0"/>
              <a:t>2/13/19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455635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7CA5A-2F00-B04E-8B4B-2AF079A9470E}" type="datetimeFigureOut">
              <a:rPr lang="en-US" smtClean="0"/>
              <a:t>2/13/19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2093756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57CA5A-2F00-B04E-8B4B-2AF079A9470E}" type="datetimeFigureOut">
              <a:rPr lang="en-US" smtClean="0"/>
              <a:t>2/13/19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1095195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57CA5A-2F00-B04E-8B4B-2AF079A9470E}" type="datetimeFigureOut">
              <a:rPr lang="en-US" smtClean="0"/>
              <a:t>2/13/19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7991B-046A-C943-88EA-A41517664659}" type="slidenum">
              <a:rPr lang="en-US" smtClean="0"/>
              <a:t>‹#›</a:t>
            </a:fld>
            <a:endParaRPr lang="en-US"/>
          </a:p>
        </p:txBody>
      </p:sp>
    </p:spTree>
    <p:extLst>
      <p:ext uri="{BB962C8B-B14F-4D97-AF65-F5344CB8AC3E}">
        <p14:creationId xmlns:p14="http://schemas.microsoft.com/office/powerpoint/2010/main" val="8633879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7CA5A-2F00-B04E-8B4B-2AF079A9470E}" type="datetimeFigureOut">
              <a:rPr lang="en-US" smtClean="0"/>
              <a:t>2/13/19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7991B-046A-C943-88EA-A41517664659}" type="slidenum">
              <a:rPr lang="en-US" smtClean="0"/>
              <a:t>‹#›</a:t>
            </a:fld>
            <a:endParaRPr lang="en-US"/>
          </a:p>
        </p:txBody>
      </p:sp>
    </p:spTree>
    <p:extLst>
      <p:ext uri="{BB962C8B-B14F-4D97-AF65-F5344CB8AC3E}">
        <p14:creationId xmlns:p14="http://schemas.microsoft.com/office/powerpoint/2010/main" val="314814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png"/><Relationship Id="rId5" Type="http://schemas.microsoft.com/office/2007/relationships/hdphoto" Target="../media/hdphoto2.wdp"/><Relationship Id="rId6"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 Id="rId3"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1.xml"/><Relationship Id="rId2" Type="http://schemas.openxmlformats.org/officeDocument/2006/relationships/image" Target="../media/image2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Human</a:t>
            </a:r>
            <a:r>
              <a:rPr lang="zh-CN" altLang="en-US" dirty="0" smtClean="0"/>
              <a:t> </a:t>
            </a:r>
            <a:r>
              <a:rPr lang="en-US" altLang="zh-CN" dirty="0" smtClean="0"/>
              <a:t>and</a:t>
            </a:r>
            <a:r>
              <a:rPr lang="zh-CN" altLang="en-US" dirty="0" smtClean="0"/>
              <a:t> </a:t>
            </a:r>
            <a:r>
              <a:rPr lang="en-US" altLang="zh-CN" dirty="0" smtClean="0"/>
              <a:t>Nonhuman</a:t>
            </a:r>
            <a:r>
              <a:rPr lang="zh-CN" altLang="en-US" dirty="0" smtClean="0"/>
              <a:t> </a:t>
            </a:r>
            <a:r>
              <a:rPr lang="en-US" altLang="zh-CN" dirty="0" smtClean="0"/>
              <a:t>Environments</a:t>
            </a:r>
            <a:endParaRPr lang="en-US" dirty="0"/>
          </a:p>
        </p:txBody>
      </p:sp>
      <p:sp>
        <p:nvSpPr>
          <p:cNvPr id="3" name="Subtitle 2"/>
          <p:cNvSpPr>
            <a:spLocks noGrp="1"/>
          </p:cNvSpPr>
          <p:nvPr>
            <p:ph type="subTitle" idx="1"/>
          </p:nvPr>
        </p:nvSpPr>
        <p:spPr/>
        <p:txBody>
          <a:bodyPr/>
          <a:lstStyle/>
          <a:p>
            <a:r>
              <a:rPr lang="en-US" altLang="zh-CN" dirty="0" smtClean="0"/>
              <a:t>Rice</a:t>
            </a:r>
            <a:r>
              <a:rPr lang="zh-CN" altLang="en-US" dirty="0" smtClean="0"/>
              <a:t> </a:t>
            </a:r>
            <a:r>
              <a:rPr lang="en-US" altLang="zh-CN" dirty="0" smtClean="0"/>
              <a:t>Cultures</a:t>
            </a:r>
            <a:r>
              <a:rPr lang="zh-CN" altLang="en-US" dirty="0" smtClean="0"/>
              <a:t> </a:t>
            </a:r>
            <a:r>
              <a:rPr lang="en-US" altLang="zh-CN" dirty="0" smtClean="0"/>
              <a:t>2019</a:t>
            </a:r>
          </a:p>
          <a:p>
            <a:endParaRPr lang="en-US" dirty="0"/>
          </a:p>
        </p:txBody>
      </p:sp>
    </p:spTree>
    <p:extLst>
      <p:ext uri="{BB962C8B-B14F-4D97-AF65-F5344CB8AC3E}">
        <p14:creationId xmlns:p14="http://schemas.microsoft.com/office/powerpoint/2010/main" val="2083701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control mechanisms.</a:t>
            </a:r>
            <a:endParaRPr lang="en-US" dirty="0"/>
          </a:p>
        </p:txBody>
      </p:sp>
      <p:sp>
        <p:nvSpPr>
          <p:cNvPr id="4" name="TextBox 3"/>
          <p:cNvSpPr txBox="1"/>
          <p:nvPr/>
        </p:nvSpPr>
        <p:spPr>
          <a:xfrm>
            <a:off x="4112302" y="2288710"/>
            <a:ext cx="1798818" cy="369332"/>
          </a:xfrm>
          <a:prstGeom prst="rect">
            <a:avLst/>
          </a:prstGeom>
          <a:noFill/>
        </p:spPr>
        <p:txBody>
          <a:bodyPr wrap="square" rtlCol="0">
            <a:spAutoFit/>
          </a:bodyPr>
          <a:lstStyle/>
          <a:p>
            <a:r>
              <a:rPr lang="en-US" dirty="0" smtClean="0"/>
              <a:t>Human behavior</a:t>
            </a:r>
            <a:endParaRPr lang="en-US" dirty="0"/>
          </a:p>
        </p:txBody>
      </p:sp>
      <p:sp>
        <p:nvSpPr>
          <p:cNvPr id="5" name="TextBox 4"/>
          <p:cNvSpPr txBox="1"/>
          <p:nvPr/>
        </p:nvSpPr>
        <p:spPr>
          <a:xfrm>
            <a:off x="4003000" y="3832697"/>
            <a:ext cx="2593298" cy="369332"/>
          </a:xfrm>
          <a:prstGeom prst="rect">
            <a:avLst/>
          </a:prstGeom>
          <a:noFill/>
        </p:spPr>
        <p:txBody>
          <a:bodyPr wrap="square" rtlCol="0">
            <a:spAutoFit/>
          </a:bodyPr>
          <a:lstStyle/>
          <a:p>
            <a:r>
              <a:rPr lang="en-US" dirty="0" smtClean="0"/>
              <a:t>Cultural texts</a:t>
            </a:r>
            <a:endParaRPr lang="en-US" dirty="0"/>
          </a:p>
        </p:txBody>
      </p:sp>
      <p:sp>
        <p:nvSpPr>
          <p:cNvPr id="6" name="Curved Left Arrow 5"/>
          <p:cNvSpPr/>
          <p:nvPr/>
        </p:nvSpPr>
        <p:spPr>
          <a:xfrm>
            <a:off x="6925455" y="2577347"/>
            <a:ext cx="629587" cy="109970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p:cNvSpPr/>
          <p:nvPr/>
        </p:nvSpPr>
        <p:spPr>
          <a:xfrm rot="10800000">
            <a:off x="2863122" y="2388217"/>
            <a:ext cx="749508" cy="1528999"/>
          </a:xfrm>
          <a:prstGeom prst="curvedLeftArrow">
            <a:avLst>
              <a:gd name="adj1" fmla="val 12807"/>
              <a:gd name="adj2" fmla="val 3790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8229600" y="3050817"/>
            <a:ext cx="2023672" cy="369332"/>
          </a:xfrm>
          <a:prstGeom prst="rect">
            <a:avLst/>
          </a:prstGeom>
          <a:noFill/>
        </p:spPr>
        <p:txBody>
          <a:bodyPr wrap="square" rtlCol="0">
            <a:spAutoFit/>
          </a:bodyPr>
          <a:lstStyle/>
          <a:p>
            <a:r>
              <a:rPr lang="en-US" dirty="0" smtClean="0"/>
              <a:t>Feedback</a:t>
            </a:r>
            <a:endParaRPr lang="en-US" dirty="0"/>
          </a:p>
        </p:txBody>
      </p:sp>
      <p:sp>
        <p:nvSpPr>
          <p:cNvPr id="10" name="TextBox 9"/>
          <p:cNvSpPr txBox="1"/>
          <p:nvPr/>
        </p:nvSpPr>
        <p:spPr>
          <a:xfrm>
            <a:off x="927516" y="3212357"/>
            <a:ext cx="1545235" cy="369332"/>
          </a:xfrm>
          <a:prstGeom prst="rect">
            <a:avLst/>
          </a:prstGeom>
          <a:noFill/>
        </p:spPr>
        <p:txBody>
          <a:bodyPr wrap="square" rtlCol="0">
            <a:spAutoFit/>
          </a:bodyPr>
          <a:lstStyle/>
          <a:p>
            <a:r>
              <a:rPr lang="en-US" dirty="0" smtClean="0"/>
              <a:t>Feedback</a:t>
            </a:r>
            <a:endParaRPr lang="en-US" dirty="0"/>
          </a:p>
        </p:txBody>
      </p:sp>
      <p:sp>
        <p:nvSpPr>
          <p:cNvPr id="11" name="Frame 10"/>
          <p:cNvSpPr/>
          <p:nvPr/>
        </p:nvSpPr>
        <p:spPr>
          <a:xfrm>
            <a:off x="3927423" y="2233533"/>
            <a:ext cx="2168577" cy="4796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8124669" y="2953062"/>
            <a:ext cx="1244183" cy="5689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3927423" y="3702570"/>
            <a:ext cx="2593298" cy="6295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838200" y="3137728"/>
            <a:ext cx="1230443" cy="5648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4112302" y="4393564"/>
            <a:ext cx="2998032" cy="461665"/>
          </a:xfrm>
          <a:prstGeom prst="rect">
            <a:avLst/>
          </a:prstGeom>
          <a:noFill/>
        </p:spPr>
        <p:txBody>
          <a:bodyPr wrap="square" rtlCol="0">
            <a:spAutoFit/>
          </a:bodyPr>
          <a:lstStyle/>
          <a:p>
            <a:r>
              <a:rPr lang="en-US" altLang="zh-CN" sz="2400" dirty="0" smtClean="0">
                <a:solidFill>
                  <a:srgbClr val="FF0000"/>
                </a:solidFill>
              </a:rPr>
              <a:t>Symbols</a:t>
            </a:r>
            <a:endParaRPr lang="en-US" sz="2400" dirty="0">
              <a:solidFill>
                <a:srgbClr val="FF0000"/>
              </a:solidFill>
            </a:endParaRPr>
          </a:p>
        </p:txBody>
      </p:sp>
      <p:sp>
        <p:nvSpPr>
          <p:cNvPr id="16" name="TextBox 15"/>
          <p:cNvSpPr txBox="1"/>
          <p:nvPr/>
        </p:nvSpPr>
        <p:spPr>
          <a:xfrm>
            <a:off x="7555042" y="3832697"/>
            <a:ext cx="2218545" cy="369332"/>
          </a:xfrm>
          <a:prstGeom prst="rect">
            <a:avLst/>
          </a:prstGeom>
          <a:noFill/>
        </p:spPr>
        <p:txBody>
          <a:bodyPr wrap="square" rtlCol="0">
            <a:spAutoFit/>
          </a:bodyPr>
          <a:lstStyle/>
          <a:p>
            <a:r>
              <a:rPr lang="en-US" altLang="zh-CN" i="1" dirty="0" smtClean="0"/>
              <a:t>Model</a:t>
            </a:r>
            <a:r>
              <a:rPr lang="zh-CN" altLang="en-US" i="1" dirty="0" smtClean="0"/>
              <a:t> </a:t>
            </a:r>
            <a:r>
              <a:rPr lang="en-US" altLang="zh-CN" i="1" dirty="0" smtClean="0"/>
              <a:t>of</a:t>
            </a:r>
            <a:endParaRPr lang="en-US" i="1" dirty="0"/>
          </a:p>
        </p:txBody>
      </p:sp>
      <p:sp>
        <p:nvSpPr>
          <p:cNvPr id="17" name="TextBox 16"/>
          <p:cNvSpPr txBox="1"/>
          <p:nvPr/>
        </p:nvSpPr>
        <p:spPr>
          <a:xfrm>
            <a:off x="1573967" y="3832697"/>
            <a:ext cx="1469036" cy="369332"/>
          </a:xfrm>
          <a:prstGeom prst="rect">
            <a:avLst/>
          </a:prstGeom>
          <a:noFill/>
        </p:spPr>
        <p:txBody>
          <a:bodyPr wrap="square" rtlCol="0">
            <a:spAutoFit/>
          </a:bodyPr>
          <a:lstStyle/>
          <a:p>
            <a:r>
              <a:rPr lang="en-US" altLang="zh-CN" i="1" dirty="0" smtClean="0"/>
              <a:t>Model</a:t>
            </a:r>
            <a:r>
              <a:rPr lang="zh-CN" altLang="en-US" i="1" dirty="0" smtClean="0"/>
              <a:t> </a:t>
            </a:r>
            <a:r>
              <a:rPr lang="en-US" altLang="zh-CN" i="1" dirty="0" smtClean="0"/>
              <a:t>for</a:t>
            </a:r>
            <a:endParaRPr lang="en-US" i="1" dirty="0"/>
          </a:p>
        </p:txBody>
      </p:sp>
    </p:spTree>
    <p:extLst>
      <p:ext uri="{BB962C8B-B14F-4D97-AF65-F5344CB8AC3E}">
        <p14:creationId xmlns:p14="http://schemas.microsoft.com/office/powerpoint/2010/main" val="17529813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Nonhuman behavior</a:t>
            </a:r>
            <a:endParaRPr lang="en-US" dirty="0"/>
          </a:p>
        </p:txBody>
      </p:sp>
      <p:sp>
        <p:nvSpPr>
          <p:cNvPr id="3" name="Content Placeholder 2"/>
          <p:cNvSpPr>
            <a:spLocks noGrp="1"/>
          </p:cNvSpPr>
          <p:nvPr>
            <p:ph idx="1"/>
          </p:nvPr>
        </p:nvSpPr>
        <p:spPr/>
        <p:txBody>
          <a:bodyPr/>
          <a:lstStyle/>
          <a:p>
            <a:r>
              <a:rPr lang="en-US" dirty="0" smtClean="0"/>
              <a:t>Self – environment interactions</a:t>
            </a:r>
          </a:p>
          <a:p>
            <a:endParaRPr lang="en-US" dirty="0"/>
          </a:p>
          <a:p>
            <a:r>
              <a:rPr lang="en-US" dirty="0" smtClean="0"/>
              <a:t>Perception marks and effect marks</a:t>
            </a:r>
            <a:endParaRPr lang="en-US" dirty="0"/>
          </a:p>
        </p:txBody>
      </p:sp>
    </p:spTree>
    <p:extLst>
      <p:ext uri="{BB962C8B-B14F-4D97-AF65-F5344CB8AC3E}">
        <p14:creationId xmlns:p14="http://schemas.microsoft.com/office/powerpoint/2010/main" val="1700767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431800"/>
            <a:ext cx="7150100" cy="5981700"/>
          </a:xfrm>
          <a:prstGeom prst="rect">
            <a:avLst/>
          </a:prstGeom>
        </p:spPr>
      </p:pic>
    </p:spTree>
    <p:extLst>
      <p:ext uri="{BB962C8B-B14F-4D97-AF65-F5344CB8AC3E}">
        <p14:creationId xmlns:p14="http://schemas.microsoft.com/office/powerpoint/2010/main" val="2065725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smtClean="0"/>
              <a:t>Geertz: a </a:t>
            </a:r>
            <a:r>
              <a:rPr lang="en-US" b="1" dirty="0" smtClean="0"/>
              <a:t>symbol </a:t>
            </a:r>
            <a:r>
              <a:rPr lang="en-US" dirty="0" smtClean="0"/>
              <a:t>is </a:t>
            </a:r>
            <a:r>
              <a:rPr lang="en-US" dirty="0" smtClean="0"/>
              <a:t>“words for the most part but also gestures, drawings, musical sounds, mechanical devices like clocks, or natural objects like jewels—anything, in fact, that is disengaged from its mere actuality and used to impose meaning upon experience.” (24).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Von </a:t>
            </a:r>
            <a:r>
              <a:rPr lang="en-US" dirty="0" err="1" smtClean="0"/>
              <a:t>Uexkull</a:t>
            </a:r>
            <a:r>
              <a:rPr lang="en-US" dirty="0" smtClean="0"/>
              <a:t>: signs and marks</a:t>
            </a:r>
            <a:r>
              <a:rPr lang="en-US" altLang="zh-CN" dirty="0" smtClean="0"/>
              <a:t>,</a:t>
            </a:r>
            <a:r>
              <a:rPr lang="zh-CN" altLang="en-US" dirty="0" smtClean="0"/>
              <a:t> </a:t>
            </a:r>
            <a:r>
              <a:rPr lang="en-US" altLang="zh-CN" dirty="0" smtClean="0"/>
              <a:t>perceptions</a:t>
            </a:r>
            <a:r>
              <a:rPr lang="zh-CN" altLang="en-US" dirty="0" smtClean="0"/>
              <a:t> </a:t>
            </a:r>
            <a:r>
              <a:rPr lang="en-US" altLang="zh-CN" dirty="0" smtClean="0"/>
              <a:t>and</a:t>
            </a:r>
            <a:r>
              <a:rPr lang="zh-CN" altLang="en-US" dirty="0" smtClean="0"/>
              <a:t> </a:t>
            </a:r>
            <a:r>
              <a:rPr lang="en-US" altLang="zh-CN" dirty="0" smtClean="0"/>
              <a:t>effects</a:t>
            </a:r>
            <a:endParaRPr lang="en-US" dirty="0"/>
          </a:p>
        </p:txBody>
      </p:sp>
      <p:sp>
        <p:nvSpPr>
          <p:cNvPr id="4" name="TextBox 3"/>
          <p:cNvSpPr txBox="1"/>
          <p:nvPr/>
        </p:nvSpPr>
        <p:spPr>
          <a:xfrm>
            <a:off x="838200" y="4916774"/>
            <a:ext cx="9654915" cy="954107"/>
          </a:xfrm>
          <a:prstGeom prst="rect">
            <a:avLst/>
          </a:prstGeom>
          <a:noFill/>
        </p:spPr>
        <p:txBody>
          <a:bodyPr wrap="square" rtlCol="0">
            <a:spAutoFit/>
          </a:bodyPr>
          <a:lstStyle/>
          <a:p>
            <a:r>
              <a:rPr lang="en-US" altLang="zh-CN" sz="2800" dirty="0" smtClean="0"/>
              <a:t>What</a:t>
            </a:r>
            <a:r>
              <a:rPr lang="zh-CN" altLang="en-US" sz="2800" dirty="0" smtClean="0"/>
              <a:t> </a:t>
            </a:r>
            <a:r>
              <a:rPr lang="en-US" altLang="zh-CN" sz="2800" dirty="0" smtClean="0"/>
              <a:t>is</a:t>
            </a:r>
            <a:r>
              <a:rPr lang="zh-CN" altLang="en-US" sz="2800" dirty="0" smtClean="0"/>
              <a:t> </a:t>
            </a:r>
            <a:r>
              <a:rPr lang="en-US" altLang="zh-CN" sz="2800" dirty="0" smtClean="0"/>
              <a:t>similar</a:t>
            </a:r>
            <a:r>
              <a:rPr lang="zh-CN" altLang="en-US" sz="2800" dirty="0" smtClean="0"/>
              <a:t> </a:t>
            </a:r>
            <a:r>
              <a:rPr lang="en-US" altLang="zh-CN" sz="2800" dirty="0" smtClean="0"/>
              <a:t>and</a:t>
            </a:r>
            <a:r>
              <a:rPr lang="zh-CN" altLang="en-US" sz="2800" dirty="0" smtClean="0"/>
              <a:t> </a:t>
            </a:r>
            <a:r>
              <a:rPr lang="en-US" altLang="zh-CN" sz="2800" dirty="0" smtClean="0"/>
              <a:t>different</a:t>
            </a:r>
            <a:r>
              <a:rPr lang="zh-CN" altLang="en-US" sz="2800" dirty="0" smtClean="0"/>
              <a:t> </a:t>
            </a:r>
            <a:r>
              <a:rPr lang="en-US" altLang="zh-CN" sz="2800" dirty="0" smtClean="0"/>
              <a:t>about</a:t>
            </a:r>
            <a:r>
              <a:rPr lang="zh-CN" altLang="en-US" sz="2800" dirty="0" smtClean="0"/>
              <a:t> </a:t>
            </a:r>
            <a:r>
              <a:rPr lang="en-US" altLang="zh-CN" sz="2800" dirty="0" smtClean="0"/>
              <a:t>human</a:t>
            </a:r>
            <a:r>
              <a:rPr lang="zh-CN" altLang="en-US" sz="2800" dirty="0" smtClean="0"/>
              <a:t> </a:t>
            </a:r>
            <a:r>
              <a:rPr lang="en-US" altLang="zh-CN" sz="2800" dirty="0" smtClean="0"/>
              <a:t>and</a:t>
            </a:r>
            <a:r>
              <a:rPr lang="zh-CN" altLang="en-US" sz="2800" dirty="0" smtClean="0"/>
              <a:t> </a:t>
            </a:r>
            <a:r>
              <a:rPr lang="en-US" altLang="zh-CN" sz="2800" dirty="0" smtClean="0"/>
              <a:t>non-human</a:t>
            </a:r>
            <a:r>
              <a:rPr lang="zh-CN" altLang="en-US" sz="2800" dirty="0" smtClean="0"/>
              <a:t> </a:t>
            </a:r>
            <a:r>
              <a:rPr lang="en-US" altLang="zh-CN" sz="2800" dirty="0" smtClean="0"/>
              <a:t>organism-environment</a:t>
            </a:r>
            <a:r>
              <a:rPr lang="zh-CN" altLang="en-US" sz="2800" dirty="0" smtClean="0"/>
              <a:t> </a:t>
            </a:r>
            <a:r>
              <a:rPr lang="en-US" altLang="zh-CN" sz="2800" dirty="0" smtClean="0"/>
              <a:t>interactions?</a:t>
            </a:r>
            <a:r>
              <a:rPr lang="zh-CN" altLang="en-US" sz="2800" dirty="0" smtClean="0"/>
              <a:t> </a:t>
            </a:r>
            <a:endParaRPr lang="en-US" sz="2800" dirty="0"/>
          </a:p>
        </p:txBody>
      </p:sp>
    </p:spTree>
    <p:extLst>
      <p:ext uri="{BB962C8B-B14F-4D97-AF65-F5344CB8AC3E}">
        <p14:creationId xmlns:p14="http://schemas.microsoft.com/office/powerpoint/2010/main" val="1124091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Sanders Peirce</a:t>
            </a:r>
            <a:endParaRPr lang="en-US" dirty="0"/>
          </a:p>
        </p:txBody>
      </p:sp>
      <p:sp>
        <p:nvSpPr>
          <p:cNvPr id="4" name="Text Placeholder 3"/>
          <p:cNvSpPr>
            <a:spLocks noGrp="1"/>
          </p:cNvSpPr>
          <p:nvPr>
            <p:ph type="body" sz="half" idx="2"/>
          </p:nvPr>
        </p:nvSpPr>
        <p:spPr/>
        <p:txBody>
          <a:bodyPr>
            <a:normAutofit/>
          </a:bodyPr>
          <a:lstStyle/>
          <a:p>
            <a:r>
              <a:rPr lang="en-US" sz="2400" dirty="0" smtClean="0"/>
              <a:t>Semiotics –the study of signs</a:t>
            </a:r>
            <a:endParaRPr lang="en-US" sz="2400" dirty="0"/>
          </a:p>
        </p:txBody>
      </p:sp>
      <p:pic>
        <p:nvPicPr>
          <p:cNvPr id="2050" name="Picture 2" descr="harles Sanders Peirc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0780" y="208907"/>
            <a:ext cx="4811843" cy="6649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627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Pierce’s semiotics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Sign: “something which stands to somebody for something in some respect or capacity.”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Icon</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Index</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Symbol</a:t>
            </a:r>
          </a:p>
        </p:txBody>
      </p:sp>
    </p:spTree>
    <p:extLst>
      <p:ext uri="{BB962C8B-B14F-4D97-AF65-F5344CB8AC3E}">
        <p14:creationId xmlns:p14="http://schemas.microsoft.com/office/powerpoint/2010/main" val="977251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a:t>
            </a:r>
            <a:endParaRPr lang="en-US" dirty="0"/>
          </a:p>
        </p:txBody>
      </p:sp>
      <p:sp>
        <p:nvSpPr>
          <p:cNvPr id="4" name="Text Placeholder 3"/>
          <p:cNvSpPr>
            <a:spLocks noGrp="1"/>
          </p:cNvSpPr>
          <p:nvPr>
            <p:ph type="body" sz="half" idx="2"/>
          </p:nvPr>
        </p:nvSpPr>
        <p:spPr/>
        <p:txBody>
          <a:bodyPr>
            <a:normAutofit fontScale="92500" lnSpcReduction="10000"/>
          </a:bodyPr>
          <a:lstStyle/>
          <a:p>
            <a:pPr marL="457200" indent="-457200">
              <a:buFont typeface="Arial" charset="0"/>
              <a:buChar char="•"/>
            </a:pPr>
            <a:r>
              <a:rPr lang="en-US" sz="3200" dirty="0" smtClean="0"/>
              <a:t>Resemblance, likeness;</a:t>
            </a:r>
          </a:p>
          <a:p>
            <a:pPr marL="457200" indent="-457200">
              <a:buFont typeface="Arial" charset="0"/>
              <a:buChar char="•"/>
            </a:pPr>
            <a:r>
              <a:rPr lang="en-US" sz="3200" dirty="0" smtClean="0"/>
              <a:t>Isomorphic, to limit of identical</a:t>
            </a:r>
          </a:p>
          <a:p>
            <a:pPr marL="457200" indent="-457200">
              <a:buFont typeface="Arial" charset="0"/>
              <a:buChar char="•"/>
            </a:pPr>
            <a:r>
              <a:rPr lang="en-US" sz="3200" dirty="0" smtClean="0"/>
              <a:t>Requires ‘forgetting’ or ‘ignoring’ of aspects of non-identity</a:t>
            </a:r>
          </a:p>
          <a:p>
            <a:pPr marL="457200" indent="-457200">
              <a:buFont typeface="Arial" charset="0"/>
              <a:buChar char="•"/>
            </a:pPr>
            <a:r>
              <a:rPr lang="en-US" sz="3200" dirty="0" smtClean="0"/>
              <a:t>Words like ‘buzz’, </a:t>
            </a:r>
            <a:r>
              <a:rPr lang="zh-CN" altLang="en-US" sz="3200" dirty="0" smtClean="0"/>
              <a:t>猫</a:t>
            </a:r>
            <a:endParaRPr lang="en-US" sz="3200" dirty="0" smtClean="0"/>
          </a:p>
          <a:p>
            <a:endParaRPr lang="en-US" sz="3200" dirty="0"/>
          </a:p>
        </p:txBody>
      </p:sp>
      <p:pic>
        <p:nvPicPr>
          <p:cNvPr id="3076" name="Picture 4" descr="mage result for handicapped bathroom sig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32475" y="987425"/>
            <a:ext cx="4873625"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115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a:t>
            </a:r>
            <a:endParaRPr lang="en-US" dirty="0"/>
          </a:p>
        </p:txBody>
      </p:sp>
      <p:sp>
        <p:nvSpPr>
          <p:cNvPr id="4" name="Text Placeholder 3"/>
          <p:cNvSpPr>
            <a:spLocks noGrp="1"/>
          </p:cNvSpPr>
          <p:nvPr>
            <p:ph type="body" sz="half" idx="2"/>
          </p:nvPr>
        </p:nvSpPr>
        <p:spPr/>
        <p:txBody>
          <a:bodyPr/>
          <a:lstStyle/>
          <a:p>
            <a:pPr marL="285750" indent="-285750">
              <a:buFont typeface="Arial" charset="0"/>
              <a:buChar char="•"/>
            </a:pPr>
            <a:r>
              <a:rPr lang="en-US" dirty="0" smtClean="0"/>
              <a:t>Literally, ‘pointing’ towards something</a:t>
            </a:r>
          </a:p>
          <a:p>
            <a:pPr marL="285750" indent="-285750">
              <a:buFont typeface="Arial" charset="0"/>
              <a:buChar char="•"/>
            </a:pPr>
            <a:endParaRPr lang="en-US" dirty="0"/>
          </a:p>
          <a:p>
            <a:pPr marL="285750" indent="-285750">
              <a:buFont typeface="Arial" charset="0"/>
              <a:buChar char="•"/>
            </a:pPr>
            <a:r>
              <a:rPr lang="en-US" dirty="0" smtClean="0"/>
              <a:t>“whose relation to their objects consists in a correspondence in fact” (Pierce’s definition)</a:t>
            </a:r>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endParaRPr lang="en-US" dirty="0"/>
          </a:p>
        </p:txBody>
      </p:sp>
      <p:pic>
        <p:nvPicPr>
          <p:cNvPr id="4098" name="Picture 2" descr="mage result for weathercoc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73130" y="1257300"/>
            <a:ext cx="6172200" cy="347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8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ge result for smoke from a f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636" y="284813"/>
            <a:ext cx="10942820" cy="615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242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a:t>
            </a:r>
            <a:endParaRPr lang="en-US" dirty="0"/>
          </a:p>
        </p:txBody>
      </p:sp>
      <p:sp>
        <p:nvSpPr>
          <p:cNvPr id="4" name="Text Placeholder 3"/>
          <p:cNvSpPr>
            <a:spLocks noGrp="1"/>
          </p:cNvSpPr>
          <p:nvPr>
            <p:ph type="body" sz="half" idx="2"/>
          </p:nvPr>
        </p:nvSpPr>
        <p:spPr/>
        <p:txBody>
          <a:bodyPr/>
          <a:lstStyle/>
          <a:p>
            <a:pPr marL="285750" indent="-285750">
              <a:buFont typeface="Arial" charset="0"/>
              <a:buChar char="•"/>
            </a:pPr>
            <a:r>
              <a:rPr lang="en-US" dirty="0" smtClean="0"/>
              <a:t>Arbitrary relation to reference</a:t>
            </a:r>
          </a:p>
          <a:p>
            <a:pPr marL="285750" indent="-285750">
              <a:buFont typeface="Arial" charset="0"/>
              <a:buChar char="•"/>
            </a:pPr>
            <a:r>
              <a:rPr lang="en-US" dirty="0" smtClean="0"/>
              <a:t>Conventional, within community</a:t>
            </a:r>
          </a:p>
          <a:p>
            <a:pPr marL="285750" indent="-285750">
              <a:buFont typeface="Arial" charset="0"/>
              <a:buChar char="•"/>
            </a:pPr>
            <a:r>
              <a:rPr lang="en-US" dirty="0" smtClean="0"/>
              <a:t>“refer to the object indirectly by virtue of the ways in which they relate systematically to other such symbols”</a:t>
            </a:r>
          </a:p>
          <a:p>
            <a:pPr marL="285750" indent="-285750">
              <a:buFont typeface="Arial" charset="0"/>
              <a:buChar char="•"/>
            </a:pPr>
            <a:endParaRPr lang="en-US" dirty="0"/>
          </a:p>
          <a:p>
            <a:pPr marL="285750" indent="-285750">
              <a:buFont typeface="Arial" charset="0"/>
              <a:buChar char="•"/>
            </a:pPr>
            <a:r>
              <a:rPr lang="en-US" dirty="0" smtClean="0"/>
              <a:t>Words like “sheep” or “capitalism”</a:t>
            </a:r>
            <a:endParaRPr lang="en-US" dirty="0"/>
          </a:p>
        </p:txBody>
      </p:sp>
      <p:pic>
        <p:nvPicPr>
          <p:cNvPr id="6148" name="Picture 4" descr="mage result for biohaz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250" y="1364104"/>
            <a:ext cx="3440530" cy="32528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95475" y="5156616"/>
            <a:ext cx="4407109" cy="1200329"/>
          </a:xfrm>
          <a:prstGeom prst="rect">
            <a:avLst/>
          </a:prstGeom>
          <a:noFill/>
        </p:spPr>
        <p:txBody>
          <a:bodyPr wrap="square" rtlCol="0">
            <a:spAutoFit/>
          </a:bodyPr>
          <a:lstStyle/>
          <a:p>
            <a:r>
              <a:rPr lang="en-US" dirty="0" smtClean="0"/>
              <a:t>“We wanted something that was memorable but meaningless, so we could educate people as to what it means.”</a:t>
            </a:r>
            <a:r>
              <a:rPr lang="zh-CN" altLang="en-US" dirty="0" smtClean="0"/>
              <a:t> </a:t>
            </a:r>
            <a:r>
              <a:rPr lang="en-US" altLang="zh-CN" dirty="0" smtClean="0"/>
              <a:t>Charles</a:t>
            </a:r>
            <a:r>
              <a:rPr lang="zh-CN" altLang="en-US" dirty="0" smtClean="0"/>
              <a:t> </a:t>
            </a:r>
            <a:r>
              <a:rPr lang="en-US" altLang="zh-CN" dirty="0" smtClean="0"/>
              <a:t>Baldwin,</a:t>
            </a:r>
            <a:r>
              <a:rPr lang="zh-CN" altLang="en-US" dirty="0" smtClean="0"/>
              <a:t> </a:t>
            </a:r>
            <a:r>
              <a:rPr lang="en-US" altLang="zh-CN" dirty="0" smtClean="0"/>
              <a:t>Dow</a:t>
            </a:r>
            <a:r>
              <a:rPr lang="zh-CN" altLang="en-US" dirty="0" smtClean="0"/>
              <a:t> </a:t>
            </a:r>
            <a:r>
              <a:rPr lang="en-US" altLang="zh-CN" dirty="0" smtClean="0"/>
              <a:t>Chemical</a:t>
            </a:r>
            <a:r>
              <a:rPr lang="zh-CN" altLang="en-US" dirty="0" smtClean="0"/>
              <a:t> </a:t>
            </a:r>
            <a:endParaRPr lang="en-US" dirty="0"/>
          </a:p>
        </p:txBody>
      </p:sp>
    </p:spTree>
    <p:extLst>
      <p:ext uri="{BB962C8B-B14F-4D97-AF65-F5344CB8AC3E}">
        <p14:creationId xmlns:p14="http://schemas.microsoft.com/office/powerpoint/2010/main" val="209285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905"/>
          <a:stretch/>
        </p:blipFill>
        <p:spPr>
          <a:xfrm>
            <a:off x="2755900" y="241300"/>
            <a:ext cx="6473825" cy="6362700"/>
          </a:xfrm>
          <a:prstGeom prst="rect">
            <a:avLst/>
          </a:prstGeom>
        </p:spPr>
      </p:pic>
    </p:spTree>
    <p:extLst>
      <p:ext uri="{BB962C8B-B14F-4D97-AF65-F5344CB8AC3E}">
        <p14:creationId xmlns:p14="http://schemas.microsoft.com/office/powerpoint/2010/main" val="339628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28F2D73-EDEF-8A40-856A-285114E4392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104" b="92339" l="9961" r="89844">
                        <a14:foregroundMark x1="16113" y1="5472" x2="21582" y2="7524"/>
                        <a14:foregroundMark x1="21582" y1="7524" x2="31738" y2="5882"/>
                        <a14:foregroundMark x1="31738" y1="5882" x2="33301" y2="6703"/>
                        <a14:foregroundMark x1="32813" y1="4104" x2="35645" y2="6019"/>
                        <a14:foregroundMark x1="34863" y1="87825" x2="56738" y2="93297"/>
                        <a14:foregroundMark x1="56738" y1="93297" x2="61719" y2="92339"/>
                        <a14:foregroundMark x1="61719" y1="92339" x2="61719" y2="92339"/>
                      </a14:backgroundRemoval>
                    </a14:imgEffect>
                  </a14:imgLayer>
                </a14:imgProps>
              </a:ext>
            </a:extLst>
          </a:blip>
          <a:srcRect l="10682" r="10627" b="3846"/>
          <a:stretch/>
        </p:blipFill>
        <p:spPr>
          <a:xfrm>
            <a:off x="1940378" y="0"/>
            <a:ext cx="8311243" cy="7249886"/>
          </a:xfrm>
          <a:prstGeom prst="rect">
            <a:avLst/>
          </a:prstGeom>
        </p:spPr>
      </p:pic>
      <p:sp>
        <p:nvSpPr>
          <p:cNvPr id="6" name="TextBox 5">
            <a:extLst>
              <a:ext uri="{FF2B5EF4-FFF2-40B4-BE49-F238E27FC236}">
                <a16:creationId xmlns:a16="http://schemas.microsoft.com/office/drawing/2014/main" xmlns="" id="{07D5C1D2-DAB6-A344-890A-602BE1A0D768}"/>
              </a:ext>
            </a:extLst>
          </p:cNvPr>
          <p:cNvSpPr txBox="1"/>
          <p:nvPr/>
        </p:nvSpPr>
        <p:spPr>
          <a:xfrm>
            <a:off x="6616825" y="424543"/>
            <a:ext cx="5359159" cy="1446550"/>
          </a:xfrm>
          <a:prstGeom prst="rect">
            <a:avLst/>
          </a:prstGeom>
          <a:noFill/>
        </p:spPr>
        <p:txBody>
          <a:bodyPr wrap="none" rtlCol="0">
            <a:spAutoFit/>
          </a:bodyPr>
          <a:lstStyle/>
          <a:p>
            <a:pPr algn="ctr"/>
            <a:r>
              <a:rPr lang="en-US" sz="4400" dirty="0">
                <a:solidFill>
                  <a:schemeClr val="accent4"/>
                </a:solidFill>
                <a:latin typeface="Comic Sans MS" panose="030F0902030302020204" pitchFamily="66" charset="0"/>
              </a:rPr>
              <a:t>SHAPED LIKE </a:t>
            </a:r>
          </a:p>
          <a:p>
            <a:pPr algn="ctr"/>
            <a:r>
              <a:rPr lang="en-US" sz="4400" dirty="0">
                <a:solidFill>
                  <a:schemeClr val="accent4"/>
                </a:solidFill>
                <a:latin typeface="Comic Sans MS" panose="030F0902030302020204" pitchFamily="66" charset="0"/>
              </a:rPr>
              <a:t>GOLDEN PILLOWS</a:t>
            </a:r>
          </a:p>
        </p:txBody>
      </p:sp>
      <p:pic>
        <p:nvPicPr>
          <p:cNvPr id="8" name="Picture 7">
            <a:extLst>
              <a:ext uri="{FF2B5EF4-FFF2-40B4-BE49-F238E27FC236}">
                <a16:creationId xmlns:a16="http://schemas.microsoft.com/office/drawing/2014/main" xmlns="" id="{E7D4FFEA-8D81-1D47-AE9D-BE63A274693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3579601">
            <a:off x="7020648" y="1963781"/>
            <a:ext cx="1976767" cy="1482575"/>
          </a:xfrm>
          <a:prstGeom prst="rect">
            <a:avLst/>
          </a:prstGeom>
        </p:spPr>
      </p:pic>
      <p:sp>
        <p:nvSpPr>
          <p:cNvPr id="9" name="TextBox 8">
            <a:extLst>
              <a:ext uri="{FF2B5EF4-FFF2-40B4-BE49-F238E27FC236}">
                <a16:creationId xmlns:a16="http://schemas.microsoft.com/office/drawing/2014/main" xmlns="" id="{0C1FF55A-86A7-B846-A520-40BB27E1E660}"/>
              </a:ext>
            </a:extLst>
          </p:cNvPr>
          <p:cNvSpPr txBox="1"/>
          <p:nvPr/>
        </p:nvSpPr>
        <p:spPr>
          <a:xfrm>
            <a:off x="0" y="5437832"/>
            <a:ext cx="4775666" cy="1446550"/>
          </a:xfrm>
          <a:prstGeom prst="rect">
            <a:avLst/>
          </a:prstGeom>
          <a:noFill/>
        </p:spPr>
        <p:txBody>
          <a:bodyPr wrap="none" rtlCol="0">
            <a:spAutoFit/>
          </a:bodyPr>
          <a:lstStyle/>
          <a:p>
            <a:pPr algn="ctr"/>
            <a:r>
              <a:rPr lang="ja-JP" altLang="en-US" sz="4400">
                <a:solidFill>
                  <a:srgbClr val="FF0000"/>
                </a:solidFill>
                <a:latin typeface="Comic Sans MS" panose="030F0902030302020204" pitchFamily="66" charset="0"/>
              </a:rPr>
              <a:t>满地黄金</a:t>
            </a:r>
            <a:endParaRPr lang="en-US" altLang="ja-JP" sz="4400" dirty="0">
              <a:solidFill>
                <a:srgbClr val="FF0000"/>
              </a:solidFill>
              <a:latin typeface="Comic Sans MS" panose="030F0902030302020204" pitchFamily="66" charset="0"/>
            </a:endParaRPr>
          </a:p>
          <a:p>
            <a:pPr algn="ctr"/>
            <a:r>
              <a:rPr lang="en-SG" sz="4400" dirty="0">
                <a:solidFill>
                  <a:srgbClr val="FF0000"/>
                </a:solidFill>
                <a:latin typeface="Comic Sans MS" panose="030F0902030302020204" pitchFamily="66" charset="0"/>
              </a:rPr>
              <a:t>Man Di Huang </a:t>
            </a:r>
            <a:r>
              <a:rPr lang="en-SG" sz="4400" dirty="0" err="1">
                <a:solidFill>
                  <a:srgbClr val="FF0000"/>
                </a:solidFill>
                <a:latin typeface="Comic Sans MS" panose="030F0902030302020204" pitchFamily="66" charset="0"/>
              </a:rPr>
              <a:t>Jin</a:t>
            </a:r>
            <a:endParaRPr lang="en-US" sz="4400" dirty="0">
              <a:solidFill>
                <a:srgbClr val="FF0000"/>
              </a:solidFill>
              <a:latin typeface="Comic Sans MS" panose="030F0902030302020204" pitchFamily="66" charset="0"/>
            </a:endParaRPr>
          </a:p>
        </p:txBody>
      </p:sp>
      <p:cxnSp>
        <p:nvCxnSpPr>
          <p:cNvPr id="11" name="Straight Arrow Connector 10">
            <a:extLst>
              <a:ext uri="{FF2B5EF4-FFF2-40B4-BE49-F238E27FC236}">
                <a16:creationId xmlns:a16="http://schemas.microsoft.com/office/drawing/2014/main" xmlns="" id="{E5E76DE4-96AB-1142-962F-FACAB7C226D6}"/>
              </a:ext>
            </a:extLst>
          </p:cNvPr>
          <p:cNvCxnSpPr>
            <a:cxnSpLocks/>
          </p:cNvCxnSpPr>
          <p:nvPr/>
        </p:nvCxnSpPr>
        <p:spPr>
          <a:xfrm>
            <a:off x="4610099" y="5823232"/>
            <a:ext cx="3635830" cy="0"/>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xmlns="" id="{03152199-1B72-EC47-B9FD-E42CA4111813}"/>
              </a:ext>
            </a:extLst>
          </p:cNvPr>
          <p:cNvSpPr txBox="1"/>
          <p:nvPr/>
        </p:nvSpPr>
        <p:spPr>
          <a:xfrm>
            <a:off x="8441875" y="3947433"/>
            <a:ext cx="3860684" cy="2800767"/>
          </a:xfrm>
          <a:prstGeom prst="rect">
            <a:avLst/>
          </a:prstGeom>
          <a:noFill/>
        </p:spPr>
        <p:txBody>
          <a:bodyPr wrap="square" rtlCol="0">
            <a:spAutoFit/>
          </a:bodyPr>
          <a:lstStyle/>
          <a:p>
            <a:pPr algn="ctr"/>
            <a:r>
              <a:rPr lang="en-SG" sz="4400" dirty="0">
                <a:solidFill>
                  <a:srgbClr val="FF0000"/>
                </a:solidFill>
                <a:latin typeface="Comic Sans MS" panose="030F0902030302020204" pitchFamily="66" charset="0"/>
              </a:rPr>
              <a:t>“May the whole floor be filled with gold.”</a:t>
            </a:r>
            <a:endParaRPr lang="en-US" sz="4400" dirty="0">
              <a:solidFill>
                <a:srgbClr val="FF0000"/>
              </a:solidFill>
              <a:latin typeface="Comic Sans MS" panose="030F0902030302020204" pitchFamily="66" charset="0"/>
            </a:endParaRPr>
          </a:p>
        </p:txBody>
      </p:sp>
      <p:pic>
        <p:nvPicPr>
          <p:cNvPr id="17" name="Picture 16">
            <a:extLst>
              <a:ext uri="{FF2B5EF4-FFF2-40B4-BE49-F238E27FC236}">
                <a16:creationId xmlns:a16="http://schemas.microsoft.com/office/drawing/2014/main" xmlns="" id="{533DCCC7-FCDC-D345-8779-42EC30EE484C}"/>
              </a:ext>
            </a:extLst>
          </p:cNvPr>
          <p:cNvPicPr>
            <a:picLocks noChangeAspect="1"/>
          </p:cNvPicPr>
          <p:nvPr/>
        </p:nvPicPr>
        <p:blipFill>
          <a:blip r:embed="rId6"/>
          <a:stretch>
            <a:fillRect/>
          </a:stretch>
        </p:blipFill>
        <p:spPr>
          <a:xfrm>
            <a:off x="-4673042" y="-6651344"/>
            <a:ext cx="7688058" cy="6073566"/>
          </a:xfrm>
          <a:prstGeom prst="rect">
            <a:avLst/>
          </a:prstGeom>
        </p:spPr>
      </p:pic>
    </p:spTree>
    <p:extLst>
      <p:ext uri="{BB962C8B-B14F-4D97-AF65-F5344CB8AC3E}">
        <p14:creationId xmlns:p14="http://schemas.microsoft.com/office/powerpoint/2010/main" val="65737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80">
                                          <p:stCondLst>
                                            <p:cond delay="0"/>
                                          </p:stCondLst>
                                        </p:cTn>
                                        <p:tgtEl>
                                          <p:spTgt spid="9"/>
                                        </p:tgtEl>
                                      </p:cBhvr>
                                    </p:animEffect>
                                    <p:anim calcmode="lin" valueType="num">
                                      <p:cBhvr>
                                        <p:cTn id="1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4" dur="26">
                                          <p:stCondLst>
                                            <p:cond delay="650"/>
                                          </p:stCondLst>
                                        </p:cTn>
                                        <p:tgtEl>
                                          <p:spTgt spid="9"/>
                                        </p:tgtEl>
                                      </p:cBhvr>
                                      <p:to x="100000" y="60000"/>
                                    </p:animScale>
                                    <p:animScale>
                                      <p:cBhvr>
                                        <p:cTn id="25" dur="166" decel="50000">
                                          <p:stCondLst>
                                            <p:cond delay="676"/>
                                          </p:stCondLst>
                                        </p:cTn>
                                        <p:tgtEl>
                                          <p:spTgt spid="9"/>
                                        </p:tgtEl>
                                      </p:cBhvr>
                                      <p:to x="100000" y="100000"/>
                                    </p:animScale>
                                    <p:animScale>
                                      <p:cBhvr>
                                        <p:cTn id="26" dur="26">
                                          <p:stCondLst>
                                            <p:cond delay="1312"/>
                                          </p:stCondLst>
                                        </p:cTn>
                                        <p:tgtEl>
                                          <p:spTgt spid="9"/>
                                        </p:tgtEl>
                                      </p:cBhvr>
                                      <p:to x="100000" y="80000"/>
                                    </p:animScale>
                                    <p:animScale>
                                      <p:cBhvr>
                                        <p:cTn id="27" dur="166" decel="50000">
                                          <p:stCondLst>
                                            <p:cond delay="1338"/>
                                          </p:stCondLst>
                                        </p:cTn>
                                        <p:tgtEl>
                                          <p:spTgt spid="9"/>
                                        </p:tgtEl>
                                      </p:cBhvr>
                                      <p:to x="100000" y="100000"/>
                                    </p:animScale>
                                    <p:animScale>
                                      <p:cBhvr>
                                        <p:cTn id="28" dur="26">
                                          <p:stCondLst>
                                            <p:cond delay="1642"/>
                                          </p:stCondLst>
                                        </p:cTn>
                                        <p:tgtEl>
                                          <p:spTgt spid="9"/>
                                        </p:tgtEl>
                                      </p:cBhvr>
                                      <p:to x="100000" y="90000"/>
                                    </p:animScale>
                                    <p:animScale>
                                      <p:cBhvr>
                                        <p:cTn id="29" dur="166" decel="50000">
                                          <p:stCondLst>
                                            <p:cond delay="1668"/>
                                          </p:stCondLst>
                                        </p:cTn>
                                        <p:tgtEl>
                                          <p:spTgt spid="9"/>
                                        </p:tgtEl>
                                      </p:cBhvr>
                                      <p:to x="100000" y="100000"/>
                                    </p:animScale>
                                    <p:animScale>
                                      <p:cBhvr>
                                        <p:cTn id="30" dur="26">
                                          <p:stCondLst>
                                            <p:cond delay="1808"/>
                                          </p:stCondLst>
                                        </p:cTn>
                                        <p:tgtEl>
                                          <p:spTgt spid="9"/>
                                        </p:tgtEl>
                                      </p:cBhvr>
                                      <p:to x="100000" y="95000"/>
                                    </p:animScale>
                                    <p:animScale>
                                      <p:cBhvr>
                                        <p:cTn id="31" dur="166" decel="50000">
                                          <p:stCondLst>
                                            <p:cond delay="1834"/>
                                          </p:stCondLst>
                                        </p:cTn>
                                        <p:tgtEl>
                                          <p:spTgt spid="9"/>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8"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7500" fill="hold"/>
                                        <p:tgtEl>
                                          <p:spTgt spid="12"/>
                                        </p:tgtEl>
                                        <p:attrNameLst>
                                          <p:attrName>ppt_x</p:attrName>
                                        </p:attrNameLst>
                                      </p:cBhvr>
                                      <p:tavLst>
                                        <p:tav tm="0">
                                          <p:val>
                                            <p:strVal val="#ppt_x"/>
                                          </p:val>
                                        </p:tav>
                                        <p:tav tm="100000">
                                          <p:val>
                                            <p:strVal val="#ppt_x"/>
                                          </p:val>
                                        </p:tav>
                                      </p:tavLst>
                                    </p:anim>
                                    <p:anim calcmode="lin" valueType="num">
                                      <p:cBhvr>
                                        <p:cTn id="41" dur="7500" fill="hold"/>
                                        <p:tgtEl>
                                          <p:spTgt spid="12"/>
                                        </p:tgtEl>
                                        <p:attrNameLst>
                                          <p:attrName>ppt_y</p:attrName>
                                        </p:attrNameLst>
                                      </p:cBhvr>
                                      <p:tavLst>
                                        <p:tav tm="0">
                                          <p:val>
                                            <p:strVal val="#ppt_y+1"/>
                                          </p:val>
                                        </p:tav>
                                        <p:tav tm="100000">
                                          <p:val>
                                            <p:strVal val="#ppt_y-1"/>
                                          </p:val>
                                        </p:tav>
                                      </p:tavLst>
                                    </p:anim>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nodeType="clickEffect">
                                  <p:stCondLst>
                                    <p:cond delay="0"/>
                                  </p:stCondLst>
                                  <p:childTnLst>
                                    <p:animMotion origin="layout" path="M 0.14961 0.36041 C 0.15495 0.35972 0.16042 0.35995 0.16563 0.3581 C 0.17396 0.35532 0.17943 0.34884 0.18711 0.34375 C 0.19102 0.3412 0.19505 0.33842 0.19909 0.33657 C 0.20534 0.33379 0.21172 0.3324 0.21784 0.32939 C 0.22383 0.32685 0.22943 0.32268 0.23529 0.3199 C 0.24375 0.3162 0.25235 0.31389 0.26081 0.31041 L 0.27279 0.30555 L 0.37865 0.3081 C 0.38138 0.3081 0.38399 0.30926 0.38659 0.31041 C 0.41836 0.32384 0.39544 0.31365 0.42149 0.33194 C 0.42669 0.33541 0.43229 0.33773 0.4375 0.34143 C 0.44479 0.34652 0.45169 0.35301 0.45899 0.3581 C 0.4763 0.36967 0.49388 0.38009 0.5112 0.39143 L 0.54336 0.41273 C 0.54896 0.41666 0.57865 0.43819 0.57956 0.43912 C 0.58268 0.44213 0.58555 0.44583 0.58893 0.44861 C 0.59362 0.45231 0.59883 0.45439 0.60365 0.4581 C 0.60729 0.46088 0.61068 0.46458 0.61432 0.46759 C 0.61576 0.46875 0.62643 0.47639 0.62904 0.47939 C 0.63138 0.48217 0.63294 0.4875 0.63438 0.49143 C 0.6349 0.49375 0.6362 0.49606 0.63581 0.49861 C 0.63516 0.50162 0.63333 0.5037 0.63177 0.50578 C 0.62839 0.51018 0.62435 0.51296 0.6211 0.51759 C 0.59714 0.5493 0.5737 0.5824 0.55 0.61504 C 0.53841 0.63078 0.52669 0.64629 0.51524 0.6625 C 0.49414 0.69236 0.47214 0.72037 0.45235 0.75301 C 0.38646 0.86134 0.36263 0.90393 0.29961 0.99838 C 0.25977 1.0581 0.22904 1.10208 0.18581 1.15301 C 0.16927 1.17245 0.15235 1.1912 0.1349 1.20787 C 0.11797 1.22384 0.10039 1.23773 0.08268 1.25069 C 0.06693 1.26227 0.05104 1.27338 0.03451 1.28171 C 0.01914 1.28935 0.00339 1.29398 -0.01237 1.29838 C -0.04805 1.30833 -0.07018 1.30902 -0.10612 1.3125 L -0.24401 1.30787 C -0.25169 1.3074 -0.25924 1.30509 -0.2668 1.30301 C -0.28659 1.29814 -0.28724 1.29745 -0.30299 1.2912 C -0.30482 1.28958 -0.30638 1.2875 -0.30833 1.28634 C -0.31484 1.28264 -0.31823 1.28588 -0.31107 1.28171 C -0.30338 1.2824 -0.29583 1.28287 -0.28828 1.28402 C -0.28594 1.28449 -0.28385 1.2868 -0.28151 1.28634 C -0.25911 1.28356 -0.23685 1.27847 -0.21458 1.27453 C -0.14609 1.21759 -0.10976 1.19027 -0.03372 1.09352 C -0.00703 1.05949 0.01901 1.02338 0.04662 0.9912 C 0.07787 0.95439 0.11003 0.91921 0.14284 0.88634 C 0.15 0.87916 0.15729 0.87268 0.16432 0.86504 C 0.17917 0.84884 0.19336 0.83055 0.20846 0.81504 C 0.29688 0.72361 0.26094 0.76458 0.35313 0.68889 C 0.35899 0.68402 0.36458 0.6787 0.37057 0.67453 C 0.39102 0.66041 0.41211 0.6493 0.43216 0.63402 C 0.43529 0.63171 0.43841 0.62893 0.44154 0.62685 C 0.45573 0.61782 0.4707 0.61203 0.48438 0.60069 C 0.49115 0.59514 0.49766 0.58889 0.50456 0.58402 C 0.51016 0.58009 0.51628 0.5787 0.52188 0.57453 C 0.52708 0.5706 0.53151 0.56435 0.53672 0.56018 C 0.54857 0.55069 0.56042 0.54143 0.57279 0.53402 C 0.57422 0.53333 0.57552 0.53264 0.57682 0.53171 C 0.5849 0.52639 0.59271 0.51944 0.60091 0.51527 C 0.62344 0.5037 0.59544 0.51828 0.6224 0.50324 C 0.62552 0.50162 0.62865 0.50023 0.63177 0.49861 C 0.63711 0.4956 0.64258 0.49282 0.64779 0.48912 C 0.653 0.48541 0.66185 0.4787 0.66654 0.47708 L 0.67331 0.47477 C 0.67982 0.4787 0.67852 0.47523 0.67331 0.49143 C 0.65391 0.55069 0.67136 0.49838 0.65313 0.5412 C 0.65065 0.54722 0.64896 0.55416 0.64649 0.56018 C 0.64089 0.57407 0.63581 0.58865 0.62904 0.60069 C 0.62591 0.60625 0.62279 0.61157 0.61966 0.61736 C 0.61511 0.62592 0.6112 0.63541 0.60625 0.64352 C 0.57474 0.6956 0.59193 0.66342 0.56211 0.70301 C 0.51315 0.76828 0.56797 0.70486 0.5099 0.76967 C 0.50417 0.77615 0.49779 0.78125 0.49245 0.78889 C 0.48841 0.79444 0.48451 0.8 0.48047 0.80555 C 0.47917 0.80717 0.47787 0.80879 0.47643 0.81018 C 0.47292 0.81365 0.46914 0.81597 0.46563 0.81967 C 0.46328 0.82245 0.46133 0.82639 0.45899 0.82916 C 0.4569 0.83194 0.45443 0.83402 0.45235 0.83634 C 0.45091 0.83796 0.44948 0.83935 0.44831 0.8412 C 0.44727 0.84259 0.44427 0.84583 0.44557 0.84583 L 0.46706 0.84352 C 0.51146 0.82777 0.46524 0.84282 0.50313 0.83402 C 0.52201 0.82963 0.5405 0.82222 0.55938 0.81967 L 0.57682 0.81736 C 0.58672 0.81597 0.59649 0.81365 0.60625 0.8125 C 0.61654 0.81134 0.62682 0.81111 0.63711 0.81018 L 0.66654 0.80301 C 0.69011 0.79814 0.69362 0.79838 0.71615 0.79583 C 0.7237 0.79352 0.73125 0.79051 0.73893 0.78889 C 0.74466 0.7875 0.75052 0.78796 0.75625 0.78634 C 0.77422 0.78171 0.79206 0.77523 0.8099 0.76967 C 0.81745 0.76736 0.825 0.76412 0.83268 0.7625 L 0.85807 0.75787 C 0.86966 0.75301 0.88112 0.74699 0.89297 0.74352 C 0.90261 0.74074 0.90313 0.74074 0.91432 0.73634 C 0.91615 0.73564 0.91797 0.73472 0.91966 0.73402 C 0.92422 0.7324 0.92865 0.73078 0.93307 0.72916 C 0.94453 0.72106 0.95547 0.71458 0.91302 0.72916 C 0.86003 0.74745 0.92057 0.73055 0.89154 0.74583 C 0.88503 0.7493 0.87813 0.75 0.87149 0.75301 C 0.86602 0.75555 0.86081 0.75949 0.85547 0.7625 C 0.84818 0.76666 0.79505 0.79467 0.79245 0.79583 C 0.77018 0.80717 0.71953 0.83055 0.70143 0.83634 L 0.64922 0.85301 C 0.6362 0.85717 0.62318 0.86041 0.61029 0.86504 L 0.57682 0.87685 C 0.5711 0.8787 0.56511 0.87939 0.55938 0.88171 C 0.55091 0.88495 0.54245 0.88935 0.53399 0.89352 C 0.50378 0.90856 0.52044 0.90208 0.50456 0.90787 C 0.4974 0.91342 0.49037 0.91921 0.48307 0.92453 C 0.4707 0.93356 0.47904 0.92453 0.4711 0.93402 C 0.47018 0.93634 0.46979 0.93981 0.46836 0.9412 C 0.46511 0.94421 0.45768 0.94583 0.45768 0.94583 L 0.45091 0.95787 L 0.44831 0.9625 C 0.44961 0.96342 0.45104 0.96389 0.45235 0.96504 C 0.45586 0.96782 0.46302 0.97453 0.46302 0.97453 C 0.47279 0.97361 0.48281 0.97569 0.49245 0.97222 C 0.49623 0.97083 0.49831 0.96273 0.50182 0.96018 C 0.5082 0.95555 0.51524 0.95393 0.52188 0.95069 C 0.52682 0.94583 0.53164 0.94074 0.53672 0.93634 C 0.53919 0.93426 0.54219 0.93379 0.54466 0.93171 C 0.54753 0.92916 0.54987 0.92453 0.55274 0.92222 C 0.57279 0.90532 0.57396 0.91805 0.59688 0.88402 C 0.59961 0.88009 0.60208 0.87546 0.60495 0.87222 C 0.61224 0.86342 0.61263 0.86782 0.61836 0.85787 C 0.61992 0.85509 0.6211 0.85162 0.6224 0.84838 C 0.62383 0.84444 0.62526 0.84051 0.62643 0.83634 C 0.62761 0.83194 0.62826 0.82685 0.62904 0.82222 C 0.62995 0.81713 0.63138 0.80532 0.63177 0.80069 C 0.63229 0.79444 0.63268 0.78796 0.63307 0.78171 C 0.6336 0.7412 0.63438 0.70069 0.63438 0.66018 C 0.63438 0.5706 0.64557 0.50277 0.63047 0.54583 C 0.62904 0.54977 0.62774 0.55393 0.62643 0.55787 C 0.62227 0.58703 0.62891 0.5456 0.6211 0.57685 C 0.62005 0.58055 0.62031 0.58495 0.61966 0.58889 C 0.61419 0.6206 0.6168 0.5949 0.61302 0.62685 C 0.61016 0.65069 0.60495 0.69838 0.60495 0.69838 C 0.60456 0.70856 0.6043 0.71898 0.60365 0.72916 C 0.60248 0.74907 0.60013 0.76875 0.59961 0.78889 C 0.59544 0.96504 0.61211 0.9037 0.59688 0.95787 " pathEditMode="relative" ptsTypes="AAAAAAAAAAAAAAAAAAAAAAAAAAAAAAAAAAAAAAAAAAAAAAAAAAAAAAAAAAAAAAAAAAAAAAAAAAAAAAAAAAAAAAAAAAAAAAAAAAAAAAAAAAAAAAAAAAAAAAAAAAAAAAAAAAAAAAAAAAAA">
                                      <p:cBhvr>
                                        <p:cTn id="45"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xmlns="" id="{9BD0A92D-399A-41B4-B955-6B72A41B74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2842264" y="0"/>
            <a:ext cx="934973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xmlns="" id="{D6A49DF9-534D-4905-8F46-02AB63EB6F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77" name="Freeform 56">
            <a:extLst>
              <a:ext uri="{FF2B5EF4-FFF2-40B4-BE49-F238E27FC236}">
                <a16:creationId xmlns:a16="http://schemas.microsoft.com/office/drawing/2014/main" xmlns="" id="{9FA51AA9-DFBD-4CB2-9C70-26DAC24A34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3235021" y="2"/>
            <a:ext cx="4305922" cy="3193227"/>
          </a:xfrm>
          <a:custGeom>
            <a:avLst/>
            <a:gdLst>
              <a:gd name="connsiteX0" fmla="*/ 268379 w 4305922"/>
              <a:gd name="connsiteY0" fmla="*/ 0 h 3193227"/>
              <a:gd name="connsiteX1" fmla="*/ 4037544 w 4305922"/>
              <a:gd name="connsiteY1" fmla="*/ 0 h 3193227"/>
              <a:gd name="connsiteX2" fmla="*/ 4046072 w 4305922"/>
              <a:gd name="connsiteY2" fmla="*/ 14037 h 3193227"/>
              <a:gd name="connsiteX3" fmla="*/ 4305922 w 4305922"/>
              <a:gd name="connsiteY3" fmla="*/ 1040266 h 3193227"/>
              <a:gd name="connsiteX4" fmla="*/ 2152962 w 4305922"/>
              <a:gd name="connsiteY4" fmla="*/ 3193227 h 3193227"/>
              <a:gd name="connsiteX5" fmla="*/ 0 w 4305922"/>
              <a:gd name="connsiteY5" fmla="*/ 1040266 h 3193227"/>
              <a:gd name="connsiteX6" fmla="*/ 259851 w 4305922"/>
              <a:gd name="connsiteY6" fmla="*/ 14037 h 319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922" h="3193227">
                <a:moveTo>
                  <a:pt x="268379" y="0"/>
                </a:moveTo>
                <a:lnTo>
                  <a:pt x="4037544" y="0"/>
                </a:lnTo>
                <a:lnTo>
                  <a:pt x="4046072" y="14037"/>
                </a:lnTo>
                <a:cubicBezTo>
                  <a:pt x="4211790" y="319097"/>
                  <a:pt x="4305922" y="668689"/>
                  <a:pt x="4305922" y="1040266"/>
                </a:cubicBezTo>
                <a:cubicBezTo>
                  <a:pt x="4305922" y="2229314"/>
                  <a:pt x="3342009" y="3193227"/>
                  <a:pt x="2152962" y="3193227"/>
                </a:cubicBezTo>
                <a:cubicBezTo>
                  <a:pt x="963913" y="3193227"/>
                  <a:pt x="0" y="2229314"/>
                  <a:pt x="0" y="1040266"/>
                </a:cubicBezTo>
                <a:cubicBezTo>
                  <a:pt x="0" y="668689"/>
                  <a:pt x="94133" y="319097"/>
                  <a:pt x="259851" y="14037"/>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descr="Image result for chinese dou gua">
            <a:extLst>
              <a:ext uri="{FF2B5EF4-FFF2-40B4-BE49-F238E27FC236}">
                <a16:creationId xmlns:a16="http://schemas.microsoft.com/office/drawing/2014/main" xmlns="" id="{7CB7F6F7-A837-4987-9336-84BC3A706988}"/>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2" b="24404"/>
          <a:stretch/>
        </p:blipFill>
        <p:spPr bwMode="auto">
          <a:xfrm>
            <a:off x="3347837" y="1"/>
            <a:ext cx="4063868" cy="3072200"/>
          </a:xfrm>
          <a:custGeom>
            <a:avLst/>
            <a:gdLst>
              <a:gd name="connsiteX0" fmla="*/ 288818 w 4063868"/>
              <a:gd name="connsiteY0" fmla="*/ 0 h 3072200"/>
              <a:gd name="connsiteX1" fmla="*/ 3775050 w 4063868"/>
              <a:gd name="connsiteY1" fmla="*/ 0 h 3072200"/>
              <a:gd name="connsiteX2" fmla="*/ 3818625 w 4063868"/>
              <a:gd name="connsiteY2" fmla="*/ 71726 h 3072200"/>
              <a:gd name="connsiteX3" fmla="*/ 4063868 w 4063868"/>
              <a:gd name="connsiteY3" fmla="*/ 1040266 h 3072200"/>
              <a:gd name="connsiteX4" fmla="*/ 2031934 w 4063868"/>
              <a:gd name="connsiteY4" fmla="*/ 3072200 h 3072200"/>
              <a:gd name="connsiteX5" fmla="*/ 0 w 4063868"/>
              <a:gd name="connsiteY5" fmla="*/ 1040266 h 3072200"/>
              <a:gd name="connsiteX6" fmla="*/ 245244 w 4063868"/>
              <a:gd name="connsiteY6" fmla="*/ 71726 h 30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3868" h="3072200">
                <a:moveTo>
                  <a:pt x="288818" y="0"/>
                </a:moveTo>
                <a:lnTo>
                  <a:pt x="3775050" y="0"/>
                </a:lnTo>
                <a:lnTo>
                  <a:pt x="3818625" y="71726"/>
                </a:lnTo>
                <a:cubicBezTo>
                  <a:pt x="3975028" y="359637"/>
                  <a:pt x="4063868" y="689577"/>
                  <a:pt x="4063868" y="1040266"/>
                </a:cubicBezTo>
                <a:cubicBezTo>
                  <a:pt x="4063868" y="2162473"/>
                  <a:pt x="3154140" y="3072200"/>
                  <a:pt x="2031934" y="3072200"/>
                </a:cubicBezTo>
                <a:cubicBezTo>
                  <a:pt x="909728" y="3072200"/>
                  <a:pt x="0" y="2162473"/>
                  <a:pt x="0" y="1040266"/>
                </a:cubicBezTo>
                <a:cubicBezTo>
                  <a:pt x="0" y="689577"/>
                  <a:pt x="88841" y="359637"/>
                  <a:pt x="245244" y="71726"/>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79" name="Freeform 58">
            <a:extLst>
              <a:ext uri="{FF2B5EF4-FFF2-40B4-BE49-F238E27FC236}">
                <a16:creationId xmlns:a16="http://schemas.microsoft.com/office/drawing/2014/main" xmlns="" id="{D5905D0D-FE5E-454B-A340-4DE821C09E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7685658" y="1424717"/>
            <a:ext cx="4506342" cy="5442758"/>
          </a:xfrm>
          <a:custGeom>
            <a:avLst/>
            <a:gdLst>
              <a:gd name="connsiteX0" fmla="*/ 3034499 w 4506342"/>
              <a:gd name="connsiteY0" fmla="*/ 0 h 5442758"/>
              <a:gd name="connsiteX1" fmla="*/ 4480922 w 4506342"/>
              <a:gd name="connsiteY1" fmla="*/ 366248 h 5442758"/>
              <a:gd name="connsiteX2" fmla="*/ 4506342 w 4506342"/>
              <a:gd name="connsiteY2" fmla="*/ 381691 h 5442758"/>
              <a:gd name="connsiteX3" fmla="*/ 4506342 w 4506342"/>
              <a:gd name="connsiteY3" fmla="*/ 5442758 h 5442758"/>
              <a:gd name="connsiteX4" fmla="*/ 1193461 w 4506342"/>
              <a:gd name="connsiteY4" fmla="*/ 5442758 h 5442758"/>
              <a:gd name="connsiteX5" fmla="*/ 1104276 w 4506342"/>
              <a:gd name="connsiteY5" fmla="*/ 5376066 h 5442758"/>
              <a:gd name="connsiteX6" fmla="*/ 0 w 4506342"/>
              <a:gd name="connsiteY6" fmla="*/ 3034499 h 5442758"/>
              <a:gd name="connsiteX7" fmla="*/ 3034499 w 4506342"/>
              <a:gd name="connsiteY7" fmla="*/ 0 h 54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6342" h="5442758">
                <a:moveTo>
                  <a:pt x="3034499" y="0"/>
                </a:moveTo>
                <a:cubicBezTo>
                  <a:pt x="3558220" y="0"/>
                  <a:pt x="4050953" y="132675"/>
                  <a:pt x="4480922" y="366248"/>
                </a:cubicBezTo>
                <a:lnTo>
                  <a:pt x="4506342" y="381691"/>
                </a:lnTo>
                <a:lnTo>
                  <a:pt x="4506342" y="5442758"/>
                </a:lnTo>
                <a:lnTo>
                  <a:pt x="1193461" y="5442758"/>
                </a:lnTo>
                <a:lnTo>
                  <a:pt x="1104276" y="5376066"/>
                </a:lnTo>
                <a:cubicBezTo>
                  <a:pt x="429867" y="4819495"/>
                  <a:pt x="0" y="3977198"/>
                  <a:pt x="0" y="3034499"/>
                </a:cubicBezTo>
                <a:cubicBezTo>
                  <a:pt x="0" y="1358591"/>
                  <a:pt x="1358591" y="0"/>
                  <a:pt x="3034499"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Image result for leek and tau kwa dish">
            <a:extLst>
              <a:ext uri="{FF2B5EF4-FFF2-40B4-BE49-F238E27FC236}">
                <a16:creationId xmlns:a16="http://schemas.microsoft.com/office/drawing/2014/main" xmlns="" id="{6CF8DE43-600C-460B-A2C5-875CC4E7681B}"/>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27397" r="10883" b="-3"/>
          <a:stretch/>
        </p:blipFill>
        <p:spPr bwMode="auto">
          <a:xfrm>
            <a:off x="7840768" y="1579827"/>
            <a:ext cx="4351232" cy="5287648"/>
          </a:xfrm>
          <a:custGeom>
            <a:avLst/>
            <a:gdLst>
              <a:gd name="connsiteX0" fmla="*/ 2879389 w 4351232"/>
              <a:gd name="connsiteY0" fmla="*/ 0 h 5287648"/>
              <a:gd name="connsiteX1" fmla="*/ 4251877 w 4351232"/>
              <a:gd name="connsiteY1" fmla="*/ 347527 h 5287648"/>
              <a:gd name="connsiteX2" fmla="*/ 4351232 w 4351232"/>
              <a:gd name="connsiteY2" fmla="*/ 407886 h 5287648"/>
              <a:gd name="connsiteX3" fmla="*/ 4351232 w 4351232"/>
              <a:gd name="connsiteY3" fmla="*/ 5287648 h 5287648"/>
              <a:gd name="connsiteX4" fmla="*/ 1303444 w 4351232"/>
              <a:gd name="connsiteY4" fmla="*/ 5287648 h 5287648"/>
              <a:gd name="connsiteX5" fmla="*/ 1269495 w 4351232"/>
              <a:gd name="connsiteY5" fmla="*/ 5267024 h 5287648"/>
              <a:gd name="connsiteX6" fmla="*/ 0 w 4351232"/>
              <a:gd name="connsiteY6" fmla="*/ 2879389 h 5287648"/>
              <a:gd name="connsiteX7" fmla="*/ 2879389 w 4351232"/>
              <a:gd name="connsiteY7" fmla="*/ 0 h 528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232" h="5287648">
                <a:moveTo>
                  <a:pt x="2879389" y="0"/>
                </a:moveTo>
                <a:cubicBezTo>
                  <a:pt x="3376340" y="0"/>
                  <a:pt x="3843887" y="125893"/>
                  <a:pt x="4251877" y="347527"/>
                </a:cubicBezTo>
                <a:lnTo>
                  <a:pt x="4351232" y="407886"/>
                </a:lnTo>
                <a:lnTo>
                  <a:pt x="4351232" y="5287648"/>
                </a:lnTo>
                <a:lnTo>
                  <a:pt x="1303444" y="5287648"/>
                </a:lnTo>
                <a:lnTo>
                  <a:pt x="1269495" y="5267024"/>
                </a:lnTo>
                <a:cubicBezTo>
                  <a:pt x="503573" y="4749577"/>
                  <a:pt x="0" y="3873291"/>
                  <a:pt x="0" y="2879389"/>
                </a:cubicBezTo>
                <a:cubicBezTo>
                  <a:pt x="0" y="1289146"/>
                  <a:pt x="1289146" y="0"/>
                  <a:pt x="2879389"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xmlns="" id="{FB0BBA33-F6A1-4C1E-9A4D-1B56C6075221}"/>
              </a:ext>
            </a:extLst>
          </p:cNvPr>
          <p:cNvCxnSpPr/>
          <p:nvPr/>
        </p:nvCxnSpPr>
        <p:spPr>
          <a:xfrm flipH="1">
            <a:off x="3710866" y="4243526"/>
            <a:ext cx="3551068" cy="0"/>
          </a:xfrm>
          <a:prstGeom prst="line">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xmlns="" id="{08F332F5-AA96-4E7B-B107-DA7E8151BC84}"/>
              </a:ext>
            </a:extLst>
          </p:cNvPr>
          <p:cNvSpPr txBox="1"/>
          <p:nvPr/>
        </p:nvSpPr>
        <p:spPr>
          <a:xfrm>
            <a:off x="4015562" y="4357068"/>
            <a:ext cx="3248287" cy="1477328"/>
          </a:xfrm>
          <a:prstGeom prst="rect">
            <a:avLst/>
          </a:prstGeom>
          <a:noFill/>
        </p:spPr>
        <p:txBody>
          <a:bodyPr wrap="square" rtlCol="0">
            <a:spAutoFit/>
          </a:bodyPr>
          <a:lstStyle/>
          <a:p>
            <a:r>
              <a:rPr lang="en-SG" dirty="0"/>
              <a:t>Leek in mandarin is “</a:t>
            </a:r>
            <a:r>
              <a:rPr lang="zh-CN" altLang="en-US" dirty="0"/>
              <a:t>蒜</a:t>
            </a:r>
            <a:r>
              <a:rPr lang="en-SG" altLang="zh-CN" dirty="0"/>
              <a:t>” which rhymes with “</a:t>
            </a:r>
            <a:r>
              <a:rPr lang="zh-CN" altLang="en-US" dirty="0"/>
              <a:t>算”</a:t>
            </a:r>
            <a:r>
              <a:rPr lang="en-SG" altLang="zh-CN" dirty="0"/>
              <a:t> which is count in mandarin – it’s symbolises us having a lot of money to count over the new year</a:t>
            </a:r>
            <a:endParaRPr lang="en-SG" dirty="0"/>
          </a:p>
        </p:txBody>
      </p:sp>
      <p:sp>
        <p:nvSpPr>
          <p:cNvPr id="7" name="TextBox 6">
            <a:extLst>
              <a:ext uri="{FF2B5EF4-FFF2-40B4-BE49-F238E27FC236}">
                <a16:creationId xmlns:a16="http://schemas.microsoft.com/office/drawing/2014/main" xmlns="" id="{361B7847-2BB9-4D90-A5E6-872730B33EA1}"/>
              </a:ext>
            </a:extLst>
          </p:cNvPr>
          <p:cNvSpPr txBox="1"/>
          <p:nvPr/>
        </p:nvSpPr>
        <p:spPr>
          <a:xfrm>
            <a:off x="4149337" y="3821315"/>
            <a:ext cx="2692704" cy="646331"/>
          </a:xfrm>
          <a:prstGeom prst="rect">
            <a:avLst/>
          </a:prstGeom>
          <a:noFill/>
        </p:spPr>
        <p:txBody>
          <a:bodyPr wrap="square" rtlCol="0">
            <a:spAutoFit/>
          </a:bodyPr>
          <a:lstStyle/>
          <a:p>
            <a:r>
              <a:rPr lang="en-SG" dirty="0"/>
              <a:t>Leek with </a:t>
            </a:r>
            <a:r>
              <a:rPr lang="en-SG" dirty="0" err="1"/>
              <a:t>taukwa</a:t>
            </a:r>
            <a:r>
              <a:rPr lang="en-SG" dirty="0"/>
              <a:t> and pork</a:t>
            </a:r>
          </a:p>
          <a:p>
            <a:endParaRPr lang="en-SG" dirty="0"/>
          </a:p>
        </p:txBody>
      </p:sp>
      <p:sp>
        <p:nvSpPr>
          <p:cNvPr id="17" name="TextBox 16">
            <a:extLst>
              <a:ext uri="{FF2B5EF4-FFF2-40B4-BE49-F238E27FC236}">
                <a16:creationId xmlns:a16="http://schemas.microsoft.com/office/drawing/2014/main" xmlns="" id="{96712D83-2FAB-40F1-8DFD-AD33F524793E}"/>
              </a:ext>
            </a:extLst>
          </p:cNvPr>
          <p:cNvSpPr txBox="1"/>
          <p:nvPr/>
        </p:nvSpPr>
        <p:spPr>
          <a:xfrm>
            <a:off x="1172618" y="664755"/>
            <a:ext cx="959676" cy="646331"/>
          </a:xfrm>
          <a:prstGeom prst="rect">
            <a:avLst/>
          </a:prstGeom>
          <a:noFill/>
        </p:spPr>
        <p:txBody>
          <a:bodyPr wrap="square" rtlCol="0">
            <a:spAutoFit/>
          </a:bodyPr>
          <a:lstStyle/>
          <a:p>
            <a:r>
              <a:rPr lang="en-SG" dirty="0" err="1"/>
              <a:t>taukwa</a:t>
            </a:r>
            <a:endParaRPr lang="en-SG" dirty="0"/>
          </a:p>
          <a:p>
            <a:endParaRPr lang="en-SG" dirty="0"/>
          </a:p>
        </p:txBody>
      </p:sp>
      <p:sp>
        <p:nvSpPr>
          <p:cNvPr id="9" name="TextBox 8">
            <a:extLst>
              <a:ext uri="{FF2B5EF4-FFF2-40B4-BE49-F238E27FC236}">
                <a16:creationId xmlns:a16="http://schemas.microsoft.com/office/drawing/2014/main" xmlns="" id="{5BA50056-9019-45FA-8D95-348B6EC417AD}"/>
              </a:ext>
            </a:extLst>
          </p:cNvPr>
          <p:cNvSpPr txBox="1"/>
          <p:nvPr/>
        </p:nvSpPr>
        <p:spPr>
          <a:xfrm>
            <a:off x="447432" y="1133356"/>
            <a:ext cx="2814713" cy="3693319"/>
          </a:xfrm>
          <a:prstGeom prst="rect">
            <a:avLst/>
          </a:prstGeom>
          <a:noFill/>
        </p:spPr>
        <p:txBody>
          <a:bodyPr wrap="square" rtlCol="0">
            <a:spAutoFit/>
          </a:bodyPr>
          <a:lstStyle/>
          <a:p>
            <a:r>
              <a:rPr lang="en-SG" dirty="0"/>
              <a:t>I don’t know if other families do this, but it’s tradition for the first dish we eat to be </a:t>
            </a:r>
            <a:r>
              <a:rPr lang="en-SG" dirty="0" err="1"/>
              <a:t>taukwa</a:t>
            </a:r>
            <a:r>
              <a:rPr lang="en-SG" dirty="0"/>
              <a:t> because “</a:t>
            </a:r>
            <a:r>
              <a:rPr lang="en-SG" dirty="0" err="1"/>
              <a:t>jiak</a:t>
            </a:r>
            <a:r>
              <a:rPr lang="en-SG" dirty="0"/>
              <a:t> </a:t>
            </a:r>
            <a:r>
              <a:rPr lang="en-SG" dirty="0" err="1"/>
              <a:t>liao</a:t>
            </a:r>
            <a:r>
              <a:rPr lang="en-SG" dirty="0"/>
              <a:t> </a:t>
            </a:r>
            <a:r>
              <a:rPr lang="en-SG" dirty="0" err="1"/>
              <a:t>zoh</a:t>
            </a:r>
            <a:r>
              <a:rPr lang="en-SG" dirty="0"/>
              <a:t> </a:t>
            </a:r>
            <a:r>
              <a:rPr lang="en-SG" dirty="0" err="1"/>
              <a:t>kwa</a:t>
            </a:r>
            <a:r>
              <a:rPr lang="en-SG" dirty="0"/>
              <a:t>” in </a:t>
            </a:r>
            <a:r>
              <a:rPr lang="en-SG" dirty="0" err="1"/>
              <a:t>hokkien</a:t>
            </a:r>
            <a:r>
              <a:rPr lang="en-SG" dirty="0"/>
              <a:t> which means “eat this and become a court official” (in the past court officials are high ranking officers serving the emperor so in the modern era I guess it’s to signify us having success in work)</a:t>
            </a:r>
          </a:p>
        </p:txBody>
      </p:sp>
      <p:cxnSp>
        <p:nvCxnSpPr>
          <p:cNvPr id="19" name="Straight Connector 18">
            <a:extLst>
              <a:ext uri="{FF2B5EF4-FFF2-40B4-BE49-F238E27FC236}">
                <a16:creationId xmlns:a16="http://schemas.microsoft.com/office/drawing/2014/main" xmlns="" id="{CFB8299C-900D-4E81-A353-9C6B90795E18}"/>
              </a:ext>
            </a:extLst>
          </p:cNvPr>
          <p:cNvCxnSpPr>
            <a:cxnSpLocks/>
          </p:cNvCxnSpPr>
          <p:nvPr/>
        </p:nvCxnSpPr>
        <p:spPr>
          <a:xfrm flipH="1">
            <a:off x="355002" y="1028782"/>
            <a:ext cx="2594908" cy="0"/>
          </a:xfrm>
          <a:prstGeom prst="line">
            <a:avLst/>
          </a:prstGeom>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xmlns="" id="{C7A78CF8-CB1F-4ED3-B0D1-3B712367E1AE}"/>
              </a:ext>
            </a:extLst>
          </p:cNvPr>
          <p:cNvSpPr txBox="1"/>
          <p:nvPr/>
        </p:nvSpPr>
        <p:spPr>
          <a:xfrm>
            <a:off x="307247" y="5248145"/>
            <a:ext cx="3403619" cy="1477328"/>
          </a:xfrm>
          <a:prstGeom prst="rect">
            <a:avLst/>
          </a:prstGeom>
          <a:noFill/>
        </p:spPr>
        <p:txBody>
          <a:bodyPr wrap="square" rtlCol="0">
            <a:spAutoFit/>
          </a:bodyPr>
          <a:lstStyle/>
          <a:p>
            <a:r>
              <a:rPr lang="en-SG" dirty="0"/>
              <a:t>These foods are homophones – words with the same sound but different meaning and this is especially littered across Chinese culture like numbers and actions.</a:t>
            </a:r>
          </a:p>
        </p:txBody>
      </p:sp>
    </p:spTree>
    <p:extLst>
      <p:ext uri="{BB962C8B-B14F-4D97-AF65-F5344CB8AC3E}">
        <p14:creationId xmlns:p14="http://schemas.microsoft.com/office/powerpoint/2010/main" val="788336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039620-E558-4A03-B217-5F925B805E31}"/>
              </a:ext>
            </a:extLst>
          </p:cNvPr>
          <p:cNvSpPr>
            <a:spLocks noGrp="1"/>
          </p:cNvSpPr>
          <p:nvPr>
            <p:ph type="ctrTitle"/>
          </p:nvPr>
        </p:nvSpPr>
        <p:spPr>
          <a:xfrm>
            <a:off x="1421907" y="0"/>
            <a:ext cx="9348186" cy="1005150"/>
          </a:xfrm>
        </p:spPr>
        <p:txBody>
          <a:bodyPr>
            <a:normAutofit fontScale="90000"/>
          </a:bodyPr>
          <a:lstStyle/>
          <a:p>
            <a:pPr>
              <a:lnSpc>
                <a:spcPct val="100000"/>
              </a:lnSpc>
            </a:pPr>
            <a:r>
              <a:rPr lang="en-SG" dirty="0"/>
              <a:t>Date/Date palm in Islam</a:t>
            </a:r>
          </a:p>
        </p:txBody>
      </p:sp>
      <p:sp>
        <p:nvSpPr>
          <p:cNvPr id="3" name="Subtitle 2">
            <a:extLst>
              <a:ext uri="{FF2B5EF4-FFF2-40B4-BE49-F238E27FC236}">
                <a16:creationId xmlns:a16="http://schemas.microsoft.com/office/drawing/2014/main" xmlns="" id="{51BF1A8E-F5ED-4777-B85E-F3372CF70F4A}"/>
              </a:ext>
            </a:extLst>
          </p:cNvPr>
          <p:cNvSpPr>
            <a:spLocks noGrp="1"/>
          </p:cNvSpPr>
          <p:nvPr>
            <p:ph type="subTitle" idx="1"/>
          </p:nvPr>
        </p:nvSpPr>
        <p:spPr>
          <a:xfrm>
            <a:off x="4991100" y="1272411"/>
            <a:ext cx="6465902" cy="5106957"/>
          </a:xfrm>
        </p:spPr>
        <p:txBody>
          <a:bodyPr/>
          <a:lstStyle/>
          <a:p>
            <a:pPr marL="342900" indent="-342900" algn="l">
              <a:buFont typeface="Arial" panose="020B0604020202020204" pitchFamily="34" charset="0"/>
              <a:buChar char="•"/>
            </a:pPr>
            <a:r>
              <a:rPr lang="en-SG" dirty="0"/>
              <a:t>Dates are traditionally used during the month of Ramadan to break their fast.</a:t>
            </a:r>
          </a:p>
          <a:p>
            <a:pPr marL="342900" indent="-342900" algn="l">
              <a:buFont typeface="Arial" panose="020B0604020202020204" pitchFamily="34" charset="0"/>
              <a:buChar char="•"/>
            </a:pPr>
            <a:r>
              <a:rPr lang="en-SG" dirty="0"/>
              <a:t>The Prophet said: “Break your fast by eating dates as it is purifying”.</a:t>
            </a:r>
          </a:p>
          <a:p>
            <a:pPr marL="342900" indent="-342900" algn="l">
              <a:buFont typeface="Arial" panose="020B0604020202020204" pitchFamily="34" charset="0"/>
              <a:buChar char="•"/>
            </a:pPr>
            <a:r>
              <a:rPr lang="en-SG" dirty="0"/>
              <a:t>“</a:t>
            </a:r>
            <a:r>
              <a:rPr lang="en-SG" dirty="0" err="1"/>
              <a:t>Ajwa</a:t>
            </a:r>
            <a:r>
              <a:rPr lang="en-SG" dirty="0"/>
              <a:t> dates are from paradise and they are healing for possession.”</a:t>
            </a:r>
          </a:p>
          <a:p>
            <a:pPr marL="342900" indent="-342900" algn="l">
              <a:buFont typeface="Arial" panose="020B0604020202020204" pitchFamily="34" charset="0"/>
              <a:buChar char="•"/>
            </a:pPr>
            <a:r>
              <a:rPr lang="en-SG" dirty="0" err="1"/>
              <a:t>Ajwa</a:t>
            </a:r>
            <a:r>
              <a:rPr lang="en-SG" dirty="0"/>
              <a:t> dates were grown extensively in the Madinah region (Saudi Arabia)</a:t>
            </a:r>
          </a:p>
          <a:p>
            <a:pPr marL="342900" indent="-342900" algn="l">
              <a:buFont typeface="Arial" panose="020B0604020202020204" pitchFamily="34" charset="0"/>
              <a:buChar char="•"/>
            </a:pPr>
            <a:r>
              <a:rPr lang="en-SG" dirty="0"/>
              <a:t>They are very low in fat, contain vitamin A, B-complex vitamins and a host of other essential minerals.</a:t>
            </a:r>
          </a:p>
          <a:p>
            <a:pPr marL="342900" indent="-342900" algn="l">
              <a:buFont typeface="Arial" panose="020B0604020202020204" pitchFamily="34" charset="0"/>
              <a:buChar char="•"/>
            </a:pPr>
            <a:endParaRPr lang="en-SG" dirty="0"/>
          </a:p>
          <a:p>
            <a:pPr marL="342900" indent="-342900" algn="l">
              <a:buFont typeface="Arial" panose="020B0604020202020204" pitchFamily="34" charset="0"/>
              <a:buChar char="•"/>
            </a:pPr>
            <a:endParaRPr lang="en-SG" dirty="0"/>
          </a:p>
        </p:txBody>
      </p:sp>
      <p:pic>
        <p:nvPicPr>
          <p:cNvPr id="1026" name="Picture 2" descr="Image result for dates">
            <a:extLst>
              <a:ext uri="{FF2B5EF4-FFF2-40B4-BE49-F238E27FC236}">
                <a16:creationId xmlns:a16="http://schemas.microsoft.com/office/drawing/2014/main" xmlns="" id="{03616615-E94C-4138-AA66-D5979932F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5150"/>
            <a:ext cx="4185683" cy="27947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jwa dates">
            <a:extLst>
              <a:ext uri="{FF2B5EF4-FFF2-40B4-BE49-F238E27FC236}">
                <a16:creationId xmlns:a16="http://schemas.microsoft.com/office/drawing/2014/main" xmlns="" id="{3C584423-D106-49EB-B77E-84BFAD152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61" y="3825890"/>
            <a:ext cx="3066663" cy="303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6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ge result for thanksgiving tur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240249" cy="72402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049718" y="1753849"/>
            <a:ext cx="3282846" cy="1077218"/>
          </a:xfrm>
          <a:prstGeom prst="rect">
            <a:avLst/>
          </a:prstGeom>
          <a:noFill/>
        </p:spPr>
        <p:txBody>
          <a:bodyPr wrap="square" rtlCol="0">
            <a:spAutoFit/>
          </a:bodyPr>
          <a:lstStyle/>
          <a:p>
            <a:r>
              <a:rPr lang="en-US" altLang="zh-CN" sz="3200" dirty="0" smtClean="0"/>
              <a:t>Thanksgiving</a:t>
            </a:r>
            <a:r>
              <a:rPr lang="zh-CN" altLang="en-US" sz="3200" dirty="0" smtClean="0"/>
              <a:t> </a:t>
            </a:r>
            <a:r>
              <a:rPr lang="en-US" altLang="zh-CN" sz="3200" dirty="0" smtClean="0"/>
              <a:t>Turkey</a:t>
            </a:r>
            <a:endParaRPr lang="en-US" sz="3200" dirty="0"/>
          </a:p>
        </p:txBody>
      </p:sp>
    </p:spTree>
    <p:extLst>
      <p:ext uri="{BB962C8B-B14F-4D97-AF65-F5344CB8AC3E}">
        <p14:creationId xmlns:p14="http://schemas.microsoft.com/office/powerpoint/2010/main" val="141610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24EA4CC-6E9F-6546-ABED-A21D9D26E2D2}"/>
              </a:ext>
            </a:extLst>
          </p:cNvPr>
          <p:cNvPicPr>
            <a:picLocks noChangeAspect="1"/>
          </p:cNvPicPr>
          <p:nvPr/>
        </p:nvPicPr>
        <p:blipFill>
          <a:blip r:embed="rId3"/>
          <a:stretch>
            <a:fillRect/>
          </a:stretch>
        </p:blipFill>
        <p:spPr>
          <a:xfrm>
            <a:off x="0" y="0"/>
            <a:ext cx="8337954" cy="6858000"/>
          </a:xfrm>
          <a:prstGeom prst="rect">
            <a:avLst/>
          </a:prstGeom>
        </p:spPr>
      </p:pic>
      <p:pic>
        <p:nvPicPr>
          <p:cNvPr id="13" name="Picture 12">
            <a:extLst>
              <a:ext uri="{FF2B5EF4-FFF2-40B4-BE49-F238E27FC236}">
                <a16:creationId xmlns:a16="http://schemas.microsoft.com/office/drawing/2014/main" xmlns="" id="{8E4A2699-4374-984D-A749-07B3A506EF73}"/>
              </a:ext>
            </a:extLst>
          </p:cNvPr>
          <p:cNvPicPr>
            <a:picLocks noChangeAspect="1"/>
          </p:cNvPicPr>
          <p:nvPr/>
        </p:nvPicPr>
        <p:blipFill>
          <a:blip r:embed="rId4"/>
          <a:stretch>
            <a:fillRect/>
          </a:stretch>
        </p:blipFill>
        <p:spPr>
          <a:xfrm rot="21243119">
            <a:off x="8337954" y="3680322"/>
            <a:ext cx="2154399" cy="887105"/>
          </a:xfrm>
          <a:prstGeom prst="rect">
            <a:avLst/>
          </a:prstGeom>
        </p:spPr>
      </p:pic>
      <p:sp>
        <p:nvSpPr>
          <p:cNvPr id="14" name="TextBox 13">
            <a:extLst>
              <a:ext uri="{FF2B5EF4-FFF2-40B4-BE49-F238E27FC236}">
                <a16:creationId xmlns:a16="http://schemas.microsoft.com/office/drawing/2014/main" xmlns="" id="{D0775BED-8108-4944-B2AA-79FC660A1014}"/>
              </a:ext>
            </a:extLst>
          </p:cNvPr>
          <p:cNvSpPr txBox="1"/>
          <p:nvPr/>
        </p:nvSpPr>
        <p:spPr>
          <a:xfrm>
            <a:off x="8229466" y="4567427"/>
            <a:ext cx="3392944" cy="2395528"/>
          </a:xfrm>
          <a:prstGeom prst="rect">
            <a:avLst/>
          </a:prstGeom>
          <a:noFill/>
        </p:spPr>
        <p:txBody>
          <a:bodyPr wrap="square" rtlCol="0">
            <a:spAutoFit/>
          </a:bodyPr>
          <a:lstStyle/>
          <a:p>
            <a:pPr marL="342900" indent="-342900">
              <a:lnSpc>
                <a:spcPct val="150000"/>
              </a:lnSpc>
              <a:buFont typeface="Wingdings" pitchFamily="2" charset="2"/>
              <a:buChar char="v"/>
            </a:pPr>
            <a:r>
              <a:rPr lang="en-US" sz="2800" dirty="0">
                <a:latin typeface="Candara" panose="020E0502030303020204" pitchFamily="34" charset="0"/>
                <a:cs typeface="Arial" panose="020B0604020202020204" pitchFamily="34" charset="0"/>
              </a:rPr>
              <a:t>Salted Fish</a:t>
            </a:r>
          </a:p>
          <a:p>
            <a:pPr marL="342900" indent="-342900">
              <a:lnSpc>
                <a:spcPct val="150000"/>
              </a:lnSpc>
              <a:buFont typeface="Wingdings" pitchFamily="2" charset="2"/>
              <a:buChar char="v"/>
            </a:pPr>
            <a:r>
              <a:rPr lang="en-US" sz="2800" dirty="0">
                <a:latin typeface="Candara" panose="020E0502030303020204" pitchFamily="34" charset="0"/>
                <a:cs typeface="Arial" panose="020B0604020202020204" pitchFamily="34" charset="0"/>
              </a:rPr>
              <a:t>Cultural Symbol of Hong Kong</a:t>
            </a:r>
          </a:p>
          <a:p>
            <a:pPr>
              <a:lnSpc>
                <a:spcPct val="150000"/>
              </a:lnSpc>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7800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A7A920-6FBB-4D71-A711-6E0C295281E7}"/>
              </a:ext>
            </a:extLst>
          </p:cNvPr>
          <p:cNvSpPr>
            <a:spLocks noGrp="1"/>
          </p:cNvSpPr>
          <p:nvPr>
            <p:ph type="ctrTitle"/>
          </p:nvPr>
        </p:nvSpPr>
        <p:spPr>
          <a:xfrm>
            <a:off x="1107098" y="-1216187"/>
            <a:ext cx="10318418" cy="4394988"/>
          </a:xfrm>
        </p:spPr>
        <p:txBody>
          <a:bodyPr/>
          <a:lstStyle/>
          <a:p>
            <a:r>
              <a:rPr lang="en-SG" dirty="0" err="1"/>
              <a:t>Pulut</a:t>
            </a:r>
            <a:r>
              <a:rPr lang="en-SG" dirty="0"/>
              <a:t> </a:t>
            </a:r>
            <a:r>
              <a:rPr lang="en-SG" dirty="0" err="1"/>
              <a:t>Kuning</a:t>
            </a:r>
            <a:endParaRPr lang="en-SG" dirty="0"/>
          </a:p>
        </p:txBody>
      </p:sp>
      <p:sp>
        <p:nvSpPr>
          <p:cNvPr id="3" name="Subtitle 2">
            <a:extLst>
              <a:ext uri="{FF2B5EF4-FFF2-40B4-BE49-F238E27FC236}">
                <a16:creationId xmlns:a16="http://schemas.microsoft.com/office/drawing/2014/main" xmlns="" id="{7CC4F2E2-C42D-4956-BFA1-18AF6514E252}"/>
              </a:ext>
            </a:extLst>
          </p:cNvPr>
          <p:cNvSpPr>
            <a:spLocks noGrp="1"/>
          </p:cNvSpPr>
          <p:nvPr>
            <p:ph type="subTitle" idx="1"/>
          </p:nvPr>
        </p:nvSpPr>
        <p:spPr/>
        <p:txBody>
          <a:bodyPr/>
          <a:lstStyle/>
          <a:p>
            <a:endParaRPr lang="en-SG"/>
          </a:p>
        </p:txBody>
      </p:sp>
      <p:pic>
        <p:nvPicPr>
          <p:cNvPr id="1028" name="Picture 4" descr="Image result for pulut kuning traditional">
            <a:extLst>
              <a:ext uri="{FF2B5EF4-FFF2-40B4-BE49-F238E27FC236}">
                <a16:creationId xmlns:a16="http://schemas.microsoft.com/office/drawing/2014/main" xmlns="" id="{E1EA8167-0ED5-4390-823D-D0B19610C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445884"/>
            <a:ext cx="5610225"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ulut kuning traditional">
            <a:extLst>
              <a:ext uri="{FF2B5EF4-FFF2-40B4-BE49-F238E27FC236}">
                <a16:creationId xmlns:a16="http://schemas.microsoft.com/office/drawing/2014/main" xmlns="" id="{E55C08DE-7F0B-481A-A3A6-DDA66A356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025" y="2071688"/>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ulut kuning traditional">
            <a:extLst>
              <a:ext uri="{FF2B5EF4-FFF2-40B4-BE49-F238E27FC236}">
                <a16:creationId xmlns:a16="http://schemas.microsoft.com/office/drawing/2014/main" xmlns="" id="{8F843A69-EFA3-404B-BD2E-D1EE1B70E3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213" y="1685925"/>
            <a:ext cx="4903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828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ge result for sirloin stea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683" y="134911"/>
            <a:ext cx="8184630" cy="655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127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ge result for cuts of bee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79095"/>
            <a:ext cx="5594656" cy="334280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mage result for cuts of beef fren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657" y="689547"/>
            <a:ext cx="6905667" cy="5186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405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Food</a:t>
            </a:r>
            <a:r>
              <a:rPr lang="zh-CN" altLang="en-US" dirty="0" smtClean="0"/>
              <a:t> </a:t>
            </a:r>
            <a:r>
              <a:rPr lang="en-US" altLang="zh-CN" dirty="0" smtClean="0"/>
              <a:t>Taboos:</a:t>
            </a:r>
            <a:r>
              <a:rPr lang="zh-CN" altLang="en-US" dirty="0" smtClean="0"/>
              <a:t> </a:t>
            </a:r>
            <a:r>
              <a:rPr lang="en-US" altLang="zh-CN" dirty="0" smtClean="0"/>
              <a:t>the</a:t>
            </a:r>
            <a:r>
              <a:rPr lang="zh-CN" altLang="en-US" dirty="0" smtClean="0"/>
              <a:t> </a:t>
            </a:r>
            <a:r>
              <a:rPr lang="en-US" altLang="zh-CN" dirty="0" smtClean="0"/>
              <a:t>’sacred’</a:t>
            </a:r>
            <a:endParaRPr lang="en-US" dirty="0"/>
          </a:p>
        </p:txBody>
      </p:sp>
      <p:sp>
        <p:nvSpPr>
          <p:cNvPr id="4" name="AutoShape 2" descr="mage result for cow"/>
          <p:cNvSpPr>
            <a:spLocks noChangeAspect="1" noChangeArrowheads="1"/>
          </p:cNvSpPr>
          <p:nvPr/>
        </p:nvSpPr>
        <p:spPr bwMode="auto">
          <a:xfrm>
            <a:off x="0" y="0"/>
            <a:ext cx="2628900" cy="17430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2" name="Picture 4" descr="mage result for c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5813"/>
            <a:ext cx="5519828" cy="3683364"/>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mage result for dog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229" y="2055813"/>
            <a:ext cx="5427571" cy="389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16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Technology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22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ge result for meadow of organis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25" y="0"/>
            <a:ext cx="10583056" cy="696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18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944" y="0"/>
            <a:ext cx="5867030" cy="6625564"/>
          </a:xfrm>
          <a:prstGeom prst="rect">
            <a:avLst/>
          </a:prstGeom>
        </p:spPr>
      </p:pic>
      <p:sp>
        <p:nvSpPr>
          <p:cNvPr id="3" name="TextBox 2"/>
          <p:cNvSpPr txBox="1"/>
          <p:nvPr/>
        </p:nvSpPr>
        <p:spPr>
          <a:xfrm>
            <a:off x="8859187" y="4721902"/>
            <a:ext cx="2713220" cy="369332"/>
          </a:xfrm>
          <a:prstGeom prst="rect">
            <a:avLst/>
          </a:prstGeom>
          <a:noFill/>
        </p:spPr>
        <p:txBody>
          <a:bodyPr wrap="square" rtlCol="0">
            <a:spAutoFit/>
          </a:bodyPr>
          <a:lstStyle/>
          <a:p>
            <a:r>
              <a:rPr lang="en-US" altLang="zh-CN" dirty="0" smtClean="0"/>
              <a:t>Von</a:t>
            </a:r>
            <a:r>
              <a:rPr lang="zh-CN" altLang="en-US" dirty="0" smtClean="0"/>
              <a:t> </a:t>
            </a:r>
            <a:r>
              <a:rPr lang="en-US" altLang="zh-CN" dirty="0" err="1" smtClean="0"/>
              <a:t>Uexkull</a:t>
            </a:r>
            <a:r>
              <a:rPr lang="en-US" altLang="zh-CN" dirty="0" smtClean="0"/>
              <a:t>,</a:t>
            </a:r>
            <a:r>
              <a:rPr lang="zh-CN" altLang="en-US" dirty="0" smtClean="0"/>
              <a:t> </a:t>
            </a:r>
            <a:r>
              <a:rPr lang="en-US" altLang="zh-CN" dirty="0" smtClean="0"/>
              <a:t>page</a:t>
            </a:r>
            <a:r>
              <a:rPr lang="zh-CN" altLang="en-US" dirty="0" smtClean="0"/>
              <a:t> </a:t>
            </a:r>
            <a:r>
              <a:rPr lang="en-US" altLang="zh-CN" dirty="0" smtClean="0"/>
              <a:t>134</a:t>
            </a:r>
            <a:endParaRPr lang="en-US" dirty="0"/>
          </a:p>
        </p:txBody>
      </p:sp>
    </p:spTree>
    <p:extLst>
      <p:ext uri="{BB962C8B-B14F-4D97-AF65-F5344CB8AC3E}">
        <p14:creationId xmlns:p14="http://schemas.microsoft.com/office/powerpoint/2010/main" val="107774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environments: </a:t>
            </a:r>
            <a:r>
              <a:rPr lang="en-US" dirty="0" err="1" smtClean="0"/>
              <a:t>Umwelt</a:t>
            </a:r>
            <a:r>
              <a:rPr lang="en-US" dirty="0" smtClean="0"/>
              <a:t> vs. globe</a:t>
            </a:r>
            <a:endParaRPr lang="en-US" dirty="0"/>
          </a:p>
        </p:txBody>
      </p:sp>
      <p:pic>
        <p:nvPicPr>
          <p:cNvPr id="4" name="Content Placeholder 3" descr="Screen Shot 2019-02-10 at 12.54.01 pm.png"/>
          <p:cNvPicPr>
            <a:picLocks noGrp="1" noChangeAspect="1"/>
          </p:cNvPicPr>
          <p:nvPr>
            <p:ph idx="1"/>
          </p:nvPr>
        </p:nvPicPr>
        <p:blipFill>
          <a:blip r:embed="rId2">
            <a:extLst>
              <a:ext uri="{28A0092B-C50C-407E-A947-70E740481C1C}">
                <a14:useLocalDpi xmlns:a14="http://schemas.microsoft.com/office/drawing/2010/main" val="0"/>
              </a:ext>
            </a:extLst>
          </a:blip>
          <a:srcRect l="-46869" r="-46869"/>
          <a:stretch>
            <a:fillRect/>
          </a:stretch>
        </p:blipFill>
        <p:spPr>
          <a:xfrm>
            <a:off x="-431857" y="1408603"/>
            <a:ext cx="13169209" cy="5449397"/>
          </a:xfrm>
        </p:spPr>
      </p:pic>
      <p:sp>
        <p:nvSpPr>
          <p:cNvPr id="5" name="TextBox 4"/>
          <p:cNvSpPr txBox="1"/>
          <p:nvPr/>
        </p:nvSpPr>
        <p:spPr>
          <a:xfrm>
            <a:off x="9794500" y="4111033"/>
            <a:ext cx="2001953" cy="923330"/>
          </a:xfrm>
          <a:prstGeom prst="rect">
            <a:avLst/>
          </a:prstGeom>
          <a:noFill/>
        </p:spPr>
        <p:txBody>
          <a:bodyPr wrap="square" rtlCol="0">
            <a:spAutoFit/>
          </a:bodyPr>
          <a:lstStyle/>
          <a:p>
            <a:r>
              <a:rPr lang="en-US" dirty="0" smtClean="0"/>
              <a:t>Source: Tim </a:t>
            </a:r>
            <a:r>
              <a:rPr lang="en-US" dirty="0" err="1" smtClean="0"/>
              <a:t>Ingold</a:t>
            </a:r>
            <a:r>
              <a:rPr lang="en-US" dirty="0" smtClean="0"/>
              <a:t>, </a:t>
            </a:r>
            <a:r>
              <a:rPr lang="en-US" i="1" dirty="0" smtClean="0"/>
              <a:t>Perception of the environment</a:t>
            </a:r>
            <a:endParaRPr lang="en-US" dirty="0"/>
          </a:p>
        </p:txBody>
      </p:sp>
    </p:spTree>
    <p:extLst>
      <p:ext uri="{BB962C8B-B14F-4D97-AF65-F5344CB8AC3E}">
        <p14:creationId xmlns:p14="http://schemas.microsoft.com/office/powerpoint/2010/main" val="883932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a:t>
            </a:r>
            <a:r>
              <a:rPr lang="en-US" altLang="zh-CN" dirty="0" smtClean="0"/>
              <a:t>s</a:t>
            </a:r>
            <a:r>
              <a:rPr lang="zh-CN" altLang="en-US" dirty="0" smtClean="0"/>
              <a:t> </a:t>
            </a:r>
            <a:r>
              <a:rPr lang="en-US" altLang="zh-CN" dirty="0" smtClean="0"/>
              <a:t>human</a:t>
            </a:r>
            <a:r>
              <a:rPr lang="zh-CN" altLang="en-US" dirty="0" smtClean="0"/>
              <a:t> </a:t>
            </a:r>
            <a:r>
              <a:rPr lang="en-US" altLang="zh-CN" dirty="0" smtClean="0"/>
              <a:t>environment</a:t>
            </a:r>
            <a:r>
              <a:rPr lang="zh-CN" altLang="en-US" dirty="0" smtClean="0"/>
              <a:t> </a:t>
            </a:r>
            <a:r>
              <a:rPr lang="en-US" altLang="zh-CN" dirty="0" smtClean="0"/>
              <a:t>different</a:t>
            </a:r>
            <a:r>
              <a:rPr lang="zh-CN" altLang="en-US" dirty="0" smtClean="0"/>
              <a:t> </a:t>
            </a:r>
            <a:r>
              <a:rPr lang="en-US" altLang="zh-CN" dirty="0" smtClean="0"/>
              <a:t>from</a:t>
            </a:r>
            <a:r>
              <a:rPr lang="zh-CN" altLang="en-US" dirty="0" smtClean="0"/>
              <a:t> </a:t>
            </a:r>
            <a:r>
              <a:rPr lang="en-US" altLang="zh-CN" dirty="0" smtClean="0"/>
              <a:t>nonhuman</a:t>
            </a:r>
            <a:r>
              <a:rPr lang="zh-CN" altLang="en-US" dirty="0" smtClean="0"/>
              <a:t> </a:t>
            </a:r>
            <a:r>
              <a:rPr lang="en-US" altLang="zh-CN" dirty="0" smtClean="0"/>
              <a:t>environment?</a:t>
            </a:r>
            <a:r>
              <a:rPr lang="zh-CN" altLang="en-US" dirty="0" smtClean="0"/>
              <a:t> </a:t>
            </a:r>
            <a:endParaRPr lang="en-US" dirty="0"/>
          </a:p>
        </p:txBody>
      </p:sp>
      <p:sp>
        <p:nvSpPr>
          <p:cNvPr id="3" name="Text Placeholder 2"/>
          <p:cNvSpPr>
            <a:spLocks noGrp="1"/>
          </p:cNvSpPr>
          <p:nvPr>
            <p:ph type="body" idx="1"/>
          </p:nvPr>
        </p:nvSpPr>
        <p:spPr/>
        <p:txBody>
          <a:bodyPr/>
          <a:lstStyle/>
          <a:p>
            <a:r>
              <a:rPr lang="en-US" altLang="zh-CN" dirty="0" smtClean="0"/>
              <a:t>What</a:t>
            </a:r>
            <a:r>
              <a:rPr lang="zh-CN" altLang="en-US" dirty="0" smtClean="0"/>
              <a:t> </a:t>
            </a:r>
            <a:r>
              <a:rPr lang="en-US" altLang="zh-CN" dirty="0" smtClean="0"/>
              <a:t>about</a:t>
            </a:r>
            <a:r>
              <a:rPr lang="zh-CN" altLang="en-US" dirty="0" smtClean="0"/>
              <a:t> </a:t>
            </a:r>
            <a:r>
              <a:rPr lang="en-US" altLang="zh-CN" dirty="0" smtClean="0"/>
              <a:t>culture?</a:t>
            </a:r>
            <a:r>
              <a:rPr lang="zh-CN" altLang="en-US" dirty="0" smtClean="0"/>
              <a:t> </a:t>
            </a:r>
            <a:endParaRPr lang="en-US" dirty="0"/>
          </a:p>
        </p:txBody>
      </p:sp>
    </p:spTree>
    <p:extLst>
      <p:ext uri="{BB962C8B-B14F-4D97-AF65-F5344CB8AC3E}">
        <p14:creationId xmlns:p14="http://schemas.microsoft.com/office/powerpoint/2010/main" val="29638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behavior</a:t>
            </a:r>
            <a:endParaRPr lang="en-US" dirty="0"/>
          </a:p>
        </p:txBody>
      </p:sp>
      <p:sp>
        <p:nvSpPr>
          <p:cNvPr id="3" name="Content Placeholder 2"/>
          <p:cNvSpPr>
            <a:spLocks noGrp="1"/>
          </p:cNvSpPr>
          <p:nvPr>
            <p:ph idx="1"/>
          </p:nvPr>
        </p:nvSpPr>
        <p:spPr/>
        <p:txBody>
          <a:bodyPr/>
          <a:lstStyle/>
          <a:p>
            <a:r>
              <a:rPr lang="en-US" dirty="0" smtClean="0"/>
              <a:t>“Culture is best not seen as complexes of concrete behavior patterns—customs, usages, traditions, habit clusters—but as a set of control mechanisms—plans, recipes, rules, instructions (what computer engineers call ‘programs’) for the governing of behavior.” (Geertz, 24) </a:t>
            </a:r>
          </a:p>
          <a:p>
            <a:pPr lvl="1"/>
            <a:endParaRPr lang="en-US" dirty="0"/>
          </a:p>
        </p:txBody>
      </p:sp>
    </p:spTree>
    <p:extLst>
      <p:ext uri="{BB962C8B-B14F-4D97-AF65-F5344CB8AC3E}">
        <p14:creationId xmlns:p14="http://schemas.microsoft.com/office/powerpoint/2010/main" val="105277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lvl="0" indent="0">
              <a:lnSpc>
                <a:spcPct val="100000"/>
              </a:lnSpc>
              <a:spcBef>
                <a:spcPts val="0"/>
              </a:spcBef>
              <a:buNone/>
            </a:pPr>
            <a:r>
              <a:rPr lang="en-US" dirty="0" smtClean="0"/>
              <a:t>“And </a:t>
            </a:r>
            <a:r>
              <a:rPr lang="en-US" dirty="0"/>
              <a:t>out of such reformulations of the concept of culture and of the role of culture in human life comes, in turn, a deﬁnition of man stressing </a:t>
            </a:r>
            <a:r>
              <a:rPr lang="en-US" b="1" dirty="0"/>
              <a:t>not so much the empirical commonalities in his behavior</a:t>
            </a:r>
            <a:r>
              <a:rPr lang="en-US" dirty="0"/>
              <a:t>, from place to place and time to time, but rather </a:t>
            </a:r>
            <a:r>
              <a:rPr lang="en-US" b="1" dirty="0"/>
              <a:t>the mechanisms by whose agency the breadth and indeterminateness of his </a:t>
            </a:r>
            <a:r>
              <a:rPr lang="en-US" b="1" dirty="0" smtClean="0"/>
              <a:t>inherent </a:t>
            </a:r>
            <a:r>
              <a:rPr lang="en-US" b="1" dirty="0"/>
              <a:t>capacities are reduced to the narrowness and speciﬁcity of his actual accomplishments</a:t>
            </a:r>
            <a:r>
              <a:rPr lang="en-US" dirty="0"/>
              <a:t>. One of the most signiﬁcant facts about us may ﬁnally be that we all begin with the natural equipment to live a thousand kinds of life but end in the end having lived only one</a:t>
            </a:r>
            <a:r>
              <a:rPr lang="en-US" dirty="0" smtClean="0"/>
              <a:t>.” </a:t>
            </a:r>
            <a:endParaRPr lang="en-US" dirty="0"/>
          </a:p>
        </p:txBody>
      </p:sp>
    </p:spTree>
    <p:extLst>
      <p:ext uri="{BB962C8B-B14F-4D97-AF65-F5344CB8AC3E}">
        <p14:creationId xmlns:p14="http://schemas.microsoft.com/office/powerpoint/2010/main" val="331636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We have to eat food. </a:t>
            </a:r>
          </a:p>
          <a:p>
            <a:r>
              <a:rPr lang="en-US" dirty="0" smtClean="0"/>
              <a:t>But what we understand as palatable and good food, is widely variable.</a:t>
            </a:r>
            <a:endParaRPr lang="en-US" dirty="0"/>
          </a:p>
        </p:txBody>
      </p:sp>
    </p:spTree>
    <p:extLst>
      <p:ext uri="{BB962C8B-B14F-4D97-AF65-F5344CB8AC3E}">
        <p14:creationId xmlns:p14="http://schemas.microsoft.com/office/powerpoint/2010/main" val="36915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patterns of behavior. . . </a:t>
            </a:r>
            <a:endParaRPr lang="en-US" dirty="0"/>
          </a:p>
        </p:txBody>
      </p:sp>
      <p:pic>
        <p:nvPicPr>
          <p:cNvPr id="1026" name="Picture 2" descr="mage result for world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41" y="1379047"/>
            <a:ext cx="8814216" cy="523166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927423" y="2698230"/>
            <a:ext cx="2863121" cy="259329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6" name="Oval 5"/>
          <p:cNvSpPr/>
          <p:nvPr/>
        </p:nvSpPr>
        <p:spPr>
          <a:xfrm>
            <a:off x="5653791" y="1557401"/>
            <a:ext cx="1856282" cy="192031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7" name="Oval 6"/>
          <p:cNvSpPr/>
          <p:nvPr/>
        </p:nvSpPr>
        <p:spPr>
          <a:xfrm>
            <a:off x="6580683" y="3747565"/>
            <a:ext cx="2728210" cy="259329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8" name="Oval 7"/>
          <p:cNvSpPr/>
          <p:nvPr/>
        </p:nvSpPr>
        <p:spPr>
          <a:xfrm>
            <a:off x="699542" y="1690688"/>
            <a:ext cx="2328472" cy="1891961"/>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9" name="Oval 8"/>
          <p:cNvSpPr/>
          <p:nvPr/>
        </p:nvSpPr>
        <p:spPr>
          <a:xfrm>
            <a:off x="1409074" y="3582649"/>
            <a:ext cx="1948723" cy="18288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10607139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TotalTime>
  <Words>764</Words>
  <Application>Microsoft Macintosh PowerPoint</Application>
  <PresentationFormat>Widescreen</PresentationFormat>
  <Paragraphs>79</Paragraphs>
  <Slides>30</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Calibri</vt:lpstr>
      <vt:lpstr>Calibri Light</vt:lpstr>
      <vt:lpstr>Candara</vt:lpstr>
      <vt:lpstr>Comic Sans MS</vt:lpstr>
      <vt:lpstr>DengXian</vt:lpstr>
      <vt:lpstr>DengXian Light</vt:lpstr>
      <vt:lpstr>Times New Roman</vt:lpstr>
      <vt:lpstr>Wingdings</vt:lpstr>
      <vt:lpstr>Yu Gothic</vt:lpstr>
      <vt:lpstr>Arial</vt:lpstr>
      <vt:lpstr>Office Theme</vt:lpstr>
      <vt:lpstr>Human and Nonhuman Environments</vt:lpstr>
      <vt:lpstr>PowerPoint Presentation</vt:lpstr>
      <vt:lpstr>PowerPoint Presentation</vt:lpstr>
      <vt:lpstr>Two environments: Umwelt vs. globe</vt:lpstr>
      <vt:lpstr>Is human environment different from nonhuman environment? </vt:lpstr>
      <vt:lpstr>Human behavior</vt:lpstr>
      <vt:lpstr>PowerPoint Presentation</vt:lpstr>
      <vt:lpstr>PowerPoint Presentation</vt:lpstr>
      <vt:lpstr>Not patterns of behavior. . . </vt:lpstr>
      <vt:lpstr>But control mechanisms.</vt:lpstr>
      <vt:lpstr>Nonhuman behavior</vt:lpstr>
      <vt:lpstr>PowerPoint Presentation</vt:lpstr>
      <vt:lpstr>PowerPoint Presentation</vt:lpstr>
      <vt:lpstr>Charles Sanders Peirce</vt:lpstr>
      <vt:lpstr>Pierce’s semiotics</vt:lpstr>
      <vt:lpstr>Icon</vt:lpstr>
      <vt:lpstr>Index</vt:lpstr>
      <vt:lpstr>PowerPoint Presentation</vt:lpstr>
      <vt:lpstr>Symbol</vt:lpstr>
      <vt:lpstr>PowerPoint Presentation</vt:lpstr>
      <vt:lpstr>PowerPoint Presentation</vt:lpstr>
      <vt:lpstr>Date/Date palm in Islam</vt:lpstr>
      <vt:lpstr>PowerPoint Presentation</vt:lpstr>
      <vt:lpstr>PowerPoint Presentation</vt:lpstr>
      <vt:lpstr>Pulut Kuning</vt:lpstr>
      <vt:lpstr>PowerPoint Presentation</vt:lpstr>
      <vt:lpstr>PowerPoint Presentation</vt:lpstr>
      <vt:lpstr>Food Taboos: the ’sacred’</vt:lpstr>
      <vt:lpstr>Technology</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Lyle Fearnley</dc:creator>
  <cp:lastModifiedBy>Lyle Fearnley</cp:lastModifiedBy>
  <cp:revision>23</cp:revision>
  <dcterms:created xsi:type="dcterms:W3CDTF">2019-02-13T04:02:02Z</dcterms:created>
  <dcterms:modified xsi:type="dcterms:W3CDTF">2019-02-14T05:16:29Z</dcterms:modified>
</cp:coreProperties>
</file>